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56" r:id="rId2"/>
    <p:sldId id="834" r:id="rId3"/>
    <p:sldId id="1507" r:id="rId4"/>
    <p:sldId id="260" r:id="rId5"/>
    <p:sldId id="824" r:id="rId6"/>
    <p:sldId id="1505" r:id="rId7"/>
    <p:sldId id="849" r:id="rId8"/>
    <p:sldId id="848" r:id="rId9"/>
    <p:sldId id="815" r:id="rId10"/>
    <p:sldId id="816" r:id="rId11"/>
    <p:sldId id="817" r:id="rId12"/>
    <p:sldId id="818" r:id="rId13"/>
    <p:sldId id="819" r:id="rId14"/>
    <p:sldId id="825" r:id="rId15"/>
    <p:sldId id="264" r:id="rId16"/>
    <p:sldId id="265" r:id="rId17"/>
    <p:sldId id="266" r:id="rId18"/>
    <p:sldId id="1506" r:id="rId19"/>
    <p:sldId id="830" r:id="rId20"/>
    <p:sldId id="831" r:id="rId21"/>
    <p:sldId id="267" r:id="rId22"/>
    <p:sldId id="809" r:id="rId23"/>
    <p:sldId id="833" r:id="rId24"/>
    <p:sldId id="832" r:id="rId25"/>
    <p:sldId id="294" r:id="rId26"/>
    <p:sldId id="315" r:id="rId27"/>
    <p:sldId id="804" r:id="rId28"/>
    <p:sldId id="854" r:id="rId29"/>
    <p:sldId id="272" r:id="rId30"/>
    <p:sldId id="274" r:id="rId31"/>
    <p:sldId id="275" r:id="rId32"/>
    <p:sldId id="851" r:id="rId33"/>
    <p:sldId id="277" r:id="rId34"/>
    <p:sldId id="837" r:id="rId35"/>
    <p:sldId id="852" r:id="rId36"/>
    <p:sldId id="279" r:id="rId37"/>
    <p:sldId id="806" r:id="rId38"/>
    <p:sldId id="808" r:id="rId39"/>
    <p:sldId id="855" r:id="rId40"/>
    <p:sldId id="283" r:id="rId41"/>
    <p:sldId id="826" r:id="rId42"/>
    <p:sldId id="856" r:id="rId43"/>
    <p:sldId id="286" r:id="rId44"/>
    <p:sldId id="288" r:id="rId45"/>
    <p:sldId id="853" r:id="rId46"/>
    <p:sldId id="811" r:id="rId47"/>
    <p:sldId id="289" r:id="rId48"/>
    <p:sldId id="290" r:id="rId49"/>
    <p:sldId id="827" r:id="rId50"/>
    <p:sldId id="840" r:id="rId51"/>
    <p:sldId id="812" r:id="rId52"/>
    <p:sldId id="857" r:id="rId53"/>
    <p:sldId id="296" r:id="rId54"/>
    <p:sldId id="842" r:id="rId55"/>
    <p:sldId id="828" r:id="rId56"/>
    <p:sldId id="829" r:id="rId57"/>
    <p:sldId id="299" r:id="rId58"/>
    <p:sldId id="300" r:id="rId59"/>
    <p:sldId id="301" r:id="rId60"/>
    <p:sldId id="302" r:id="rId61"/>
    <p:sldId id="860" r:id="rId62"/>
    <p:sldId id="858" r:id="rId63"/>
    <p:sldId id="845" r:id="rId64"/>
    <p:sldId id="846" r:id="rId65"/>
    <p:sldId id="859" r:id="rId66"/>
    <p:sldId id="303" r:id="rId67"/>
    <p:sldId id="802"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04" userDrawn="1">
          <p15:clr>
            <a:srgbClr val="A4A3A4"/>
          </p15:clr>
        </p15:guide>
        <p15:guide id="2" pos="404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C0C0"/>
    <a:srgbClr val="009999"/>
    <a:srgbClr val="FFCCFF"/>
    <a:srgbClr val="FF9900"/>
    <a:srgbClr val="CCCC00"/>
    <a:srgbClr val="FFC000"/>
    <a:srgbClr val="00CC99"/>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607" autoAdjust="0"/>
  </p:normalViewPr>
  <p:slideViewPr>
    <p:cSldViewPr snapToGrid="0" showGuides="1">
      <p:cViewPr varScale="1">
        <p:scale>
          <a:sx n="75" d="100"/>
          <a:sy n="75" d="100"/>
        </p:scale>
        <p:origin x="211" y="62"/>
      </p:cViewPr>
      <p:guideLst>
        <p:guide orient="horz" pos="504"/>
        <p:guide pos="4044"/>
      </p:guideLst>
    </p:cSldViewPr>
  </p:slideViewPr>
  <p:outlineViewPr>
    <p:cViewPr>
      <p:scale>
        <a:sx n="33" d="100"/>
        <a:sy n="33" d="100"/>
      </p:scale>
      <p:origin x="0" y="-2052"/>
    </p:cViewPr>
  </p:outlineViewPr>
  <p:notesTextViewPr>
    <p:cViewPr>
      <p:scale>
        <a:sx n="3" d="2"/>
        <a:sy n="3" d="2"/>
      </p:scale>
      <p:origin x="0" y="0"/>
    </p:cViewPr>
  </p:notesTextViewPr>
  <p:sorterViewPr>
    <p:cViewPr varScale="1">
      <p:scale>
        <a:sx n="1" d="1"/>
        <a:sy n="1" d="1"/>
      </p:scale>
      <p:origin x="0" y="-2896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77A72A-E76E-4D56-B254-35F0FFD6A5F3}" type="datetimeFigureOut">
              <a:rPr lang="en-GB" smtClean="0"/>
              <a:t>23/09/2024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5781A6-6158-4635-B0E2-DC2138523D0E}" type="slidenum">
              <a:rPr lang="en-GB" smtClean="0"/>
              <a:t>‹#›</a:t>
            </a:fld>
            <a:endParaRPr lang="en-GB"/>
          </a:p>
        </p:txBody>
      </p:sp>
    </p:spTree>
    <p:extLst>
      <p:ext uri="{BB962C8B-B14F-4D97-AF65-F5344CB8AC3E}">
        <p14:creationId xmlns:p14="http://schemas.microsoft.com/office/powerpoint/2010/main" val="475777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bf6c6a485a_2_38:notes"/>
          <p:cNvSpPr>
            <a:spLocks noGrp="1" noRot="1" noChangeAspect="1"/>
          </p:cNvSpPr>
          <p:nvPr>
            <p:ph type="sldImg" idx="2"/>
          </p:nvPr>
        </p:nvSpPr>
        <p:spPr>
          <a:xfrm>
            <a:off x="106363" y="782638"/>
            <a:ext cx="6680200" cy="3757612"/>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0" name="Google Shape;90;g2bf6c6a485a_2_38:notes"/>
          <p:cNvSpPr txBox="1">
            <a:spLocks noGrp="1"/>
          </p:cNvSpPr>
          <p:nvPr>
            <p:ph type="body" idx="1"/>
          </p:nvPr>
        </p:nvSpPr>
        <p:spPr>
          <a:xfrm>
            <a:off x="919163" y="4776788"/>
            <a:ext cx="5053012" cy="44640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g2bf6c6a485a_2_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300">
                <a:solidFill>
                  <a:schemeClr val="dk1"/>
                </a:solidFill>
                <a:latin typeface="Arial"/>
                <a:ea typeface="Arial"/>
                <a:cs typeface="Arial"/>
                <a:sym typeface="Arial"/>
              </a:rPr>
              <a:t>1</a:t>
            </a:fld>
            <a:endParaRPr sz="1300">
              <a:solidFill>
                <a:schemeClr val="dk1"/>
              </a:solidFill>
              <a:latin typeface="Arial"/>
              <a:ea typeface="Arial"/>
              <a:cs typeface="Arial"/>
              <a:sym typeface="Arial"/>
            </a:endParaRPr>
          </a:p>
        </p:txBody>
      </p:sp>
      <p:sp>
        <p:nvSpPr>
          <p:cNvPr id="92" name="Google Shape;92;g2bf6c6a485a_2_38: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r>
              <a:rPr lang="en" sz="1300">
                <a:solidFill>
                  <a:schemeClr val="dk1"/>
                </a:solidFill>
                <a:latin typeface="Arial"/>
                <a:ea typeface="Arial"/>
                <a:cs typeface="Arial"/>
                <a:sym typeface="Arial"/>
              </a:rPr>
              <a:t>             CHI 2010                                                                                    Caroline Jarrett</a:t>
            </a:r>
            <a:br>
              <a:rPr lang="en" sz="1300">
                <a:solidFill>
                  <a:schemeClr val="dk1"/>
                </a:solidFill>
                <a:latin typeface="Arial"/>
                <a:ea typeface="Arial"/>
                <a:cs typeface="Arial"/>
                <a:sym typeface="Arial"/>
              </a:rPr>
            </a:br>
            <a:r>
              <a:rPr lang="en" sz="1300">
                <a:solidFill>
                  <a:schemeClr val="dk1"/>
                </a:solidFill>
                <a:latin typeface="Arial"/>
                <a:ea typeface="Arial"/>
                <a:cs typeface="Arial"/>
                <a:sym typeface="Arial"/>
              </a:rPr>
              <a:t>    </a:t>
            </a:r>
            <a:endParaRPr sz="1300">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bf6c6a485a_2_10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g2bf6c6a485a_2_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bf6c6a485a_2_11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g2bf6c6a485a_2_1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bf6c6a485a_2_6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g2bf6c6a485a_2_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5215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bf6c6a485a_2_11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g2bf6c6a485a_2_1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6286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bf6c6a485a_2_12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g2bf6c6a485a_2_1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2bf6c6a485a_2_19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5" name="Google Shape;295;g2bf6c6a485a_2_1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84762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2bf6c6a485a_2_19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5" name="Google Shape;295;g2bf6c6a485a_2_1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2817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bfc548bf70_0_1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g2bfc548bf70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58510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2bf6c6a485a_2_25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0" name="Google Shape;370;g2bf6c6a485a_2_2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22618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2bf6c6a485a_2_25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0" name="Google Shape;370;g2bf6c6a485a_2_2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4502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bf6c6a485a_2_5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g2bf6c6a485a_2_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bfc548bf70_0_1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g2bfc548bf70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24457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bf6c6a485a_2_13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5" name="Google Shape;225;g2bf6c6a485a_2_1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bf6c6a485a_2_14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7" name="Google Shape;237;g2bf6c6a485a_2_1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bf6c6a485a_2_15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4" name="Google Shape;244;g2bf6c6a485a_2_1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bfc548bf70_0_1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g2bfc548bf70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40700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2bf6c6a485a_2_16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7" name="Google Shape;257;g2bf6c6a485a_2_1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2bf6c6a485a_2_16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7" name="Google Shape;257;g2bf6c6a485a_2_1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66994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2bf6c6a485a_2_17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9" name="Google Shape;269;g2bf6c6a485a_2_1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2bf6c6a485a_2_17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9" name="Google Shape;269;g2bf6c6a485a_2_1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66193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bfc548bf70_0_1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g2bfc548bf70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8732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bfc548bf70_0_1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g2bfc548bf70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2bf6c6a485a_2_19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5" name="Google Shape;295;g2bf6c6a485a_2_1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bfc548bf70_0_1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g2bfc548bf70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32155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2bf6c6a485a_2_21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4" name="Google Shape;314;g2bf6c6a485a_2_2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2bf6c6a485a_2_22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8" name="Google Shape;328;g2bf6c6a485a_2_2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bf6c6a485a_2_22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5" name="Google Shape;335;g2bf6c6a485a_2_2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2bf6c6a485a_2_23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3" name="Google Shape;343;g2bf6c6a485a_2_2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bf6c6a485a_2_12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g2bf6c6a485a_2_1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22211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2bf6c6a485a_2_23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3" name="Google Shape;343;g2bf6c6a485a_2_2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15745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bfc548bf70_0_1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g2bfc548bf70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14187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2bf6c6a485a_2_26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6" name="Google Shape;386;g2bf6c6a485a_2_2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bf6c6a485a_2_6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g2bf6c6a485a_2_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69912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2bf6c6a485a_2_26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6" name="Google Shape;386;g2bf6c6a485a_2_2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63065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2bf6c6a485a_2_27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4" name="Google Shape;404;g2bf6c6a485a_2_2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2bf6c6a485a_2_28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1" name="Google Shape;411;g2bf6c6a485a_2_2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2bf6c6a485a_2_29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8" name="Google Shape;418;g2bf6c6a485a_2_2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2bfc548bf70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2bfc548bf70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bf6c6a485a_2_11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g2bf6c6a485a_2_1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86557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bfc548bf70_0_1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g2bfc548bf70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64552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bfc548bf70_0_1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g2bfc548bf70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89211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2bf6c6a485a_2_29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3" name="Google Shape;433;g2bf6c6a485a_2_2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303213" y="650875"/>
            <a:ext cx="5794375" cy="3260725"/>
          </a:xfrm>
          <a:ln/>
        </p:spPr>
      </p:sp>
      <p:sp>
        <p:nvSpPr>
          <p:cNvPr id="32771" name="Notes Placeholder 2"/>
          <p:cNvSpPr>
            <a:spLocks noGrp="1"/>
          </p:cNvSpPr>
          <p:nvPr>
            <p:ph type="body" idx="1"/>
          </p:nvPr>
        </p:nvSpPr>
        <p:spPr>
          <a:noFill/>
          <a:ln/>
        </p:spPr>
        <p:txBody>
          <a:bodyPr/>
          <a:lstStyle/>
          <a:p>
            <a:endParaRPr lang="en-GB"/>
          </a:p>
        </p:txBody>
      </p:sp>
      <p:sp>
        <p:nvSpPr>
          <p:cNvPr id="9220" name="Slide Number Placeholder 5"/>
          <p:cNvSpPr>
            <a:spLocks noGrp="1"/>
          </p:cNvSpPr>
          <p:nvPr>
            <p:ph type="sldNum" sz="quarter" idx="5"/>
          </p:nvPr>
        </p:nvSpPr>
        <p:spPr/>
        <p:txBody>
          <a:bodyPr/>
          <a:lstStyle>
            <a:lvl1pPr defTabSz="841069" eaLnBrk="0" hangingPunct="0">
              <a:defRPr sz="2500">
                <a:solidFill>
                  <a:srgbClr val="003333"/>
                </a:solidFill>
                <a:latin typeface="Arial" charset="0"/>
              </a:defRPr>
            </a:lvl1pPr>
            <a:lvl2pPr marL="630802" indent="-242616" defTabSz="841069" eaLnBrk="0" hangingPunct="0">
              <a:defRPr sz="2500">
                <a:solidFill>
                  <a:srgbClr val="003333"/>
                </a:solidFill>
                <a:latin typeface="Arial" charset="0"/>
              </a:defRPr>
            </a:lvl2pPr>
            <a:lvl3pPr marL="970464" indent="-194093" defTabSz="841069" eaLnBrk="0" hangingPunct="0">
              <a:defRPr sz="2500">
                <a:solidFill>
                  <a:srgbClr val="003333"/>
                </a:solidFill>
                <a:latin typeface="Arial" charset="0"/>
              </a:defRPr>
            </a:lvl3pPr>
            <a:lvl4pPr marL="1358651" indent="-194093" defTabSz="841069" eaLnBrk="0" hangingPunct="0">
              <a:defRPr sz="2500">
                <a:solidFill>
                  <a:srgbClr val="003333"/>
                </a:solidFill>
                <a:latin typeface="Arial" charset="0"/>
              </a:defRPr>
            </a:lvl4pPr>
            <a:lvl5pPr marL="1746835" indent="-194093" defTabSz="841069" eaLnBrk="0" hangingPunct="0">
              <a:defRPr sz="2500">
                <a:solidFill>
                  <a:srgbClr val="003333"/>
                </a:solidFill>
                <a:latin typeface="Arial" charset="0"/>
              </a:defRPr>
            </a:lvl5pPr>
            <a:lvl6pPr marL="2135020" indent="-194093" defTabSz="841069" eaLnBrk="0" fontAlgn="base" hangingPunct="0">
              <a:spcBef>
                <a:spcPct val="0"/>
              </a:spcBef>
              <a:spcAft>
                <a:spcPct val="0"/>
              </a:spcAft>
              <a:defRPr sz="2500">
                <a:solidFill>
                  <a:srgbClr val="003333"/>
                </a:solidFill>
                <a:latin typeface="Arial" charset="0"/>
              </a:defRPr>
            </a:lvl6pPr>
            <a:lvl7pPr marL="2523207" indent="-194093" defTabSz="841069" eaLnBrk="0" fontAlgn="base" hangingPunct="0">
              <a:spcBef>
                <a:spcPct val="0"/>
              </a:spcBef>
              <a:spcAft>
                <a:spcPct val="0"/>
              </a:spcAft>
              <a:defRPr sz="2500">
                <a:solidFill>
                  <a:srgbClr val="003333"/>
                </a:solidFill>
                <a:latin typeface="Arial" charset="0"/>
              </a:defRPr>
            </a:lvl7pPr>
            <a:lvl8pPr marL="2911392" indent="-194093" defTabSz="841069" eaLnBrk="0" fontAlgn="base" hangingPunct="0">
              <a:spcBef>
                <a:spcPct val="0"/>
              </a:spcBef>
              <a:spcAft>
                <a:spcPct val="0"/>
              </a:spcAft>
              <a:defRPr sz="2500">
                <a:solidFill>
                  <a:srgbClr val="003333"/>
                </a:solidFill>
                <a:latin typeface="Arial" charset="0"/>
              </a:defRPr>
            </a:lvl8pPr>
            <a:lvl9pPr marL="3299577" indent="-194093" defTabSz="841069" eaLnBrk="0" fontAlgn="base" hangingPunct="0">
              <a:spcBef>
                <a:spcPct val="0"/>
              </a:spcBef>
              <a:spcAft>
                <a:spcPct val="0"/>
              </a:spcAft>
              <a:defRPr sz="2500">
                <a:solidFill>
                  <a:srgbClr val="003333"/>
                </a:solidFill>
                <a:latin typeface="Arial" charset="0"/>
              </a:defRPr>
            </a:lvl9pPr>
          </a:lstStyle>
          <a:p>
            <a:pPr eaLnBrk="1" hangingPunct="1">
              <a:defRPr/>
            </a:pPr>
            <a:fld id="{33DB986E-5314-48CD-BC56-BC76B80A2747}" type="slidenum">
              <a:rPr lang="en-US" sz="1000">
                <a:solidFill>
                  <a:schemeClr val="tx1"/>
                </a:solidFill>
              </a:rPr>
              <a:pPr eaLnBrk="1" hangingPunct="1">
                <a:defRPr/>
              </a:pPr>
              <a:t>67</a:t>
            </a:fld>
            <a:endParaRPr lang="en-US" sz="1000">
              <a:solidFill>
                <a:schemeClr val="tx1"/>
              </a:solidFill>
            </a:endParaRPr>
          </a:p>
        </p:txBody>
      </p:sp>
      <p:sp>
        <p:nvSpPr>
          <p:cNvPr id="9221" name="Footer Placeholder 6"/>
          <p:cNvSpPr>
            <a:spLocks noGrp="1"/>
          </p:cNvSpPr>
          <p:nvPr>
            <p:ph type="ftr" sz="quarter" idx="4"/>
          </p:nvPr>
        </p:nvSpPr>
        <p:spPr/>
        <p:txBody>
          <a:bodyPr/>
          <a:lstStyle>
            <a:lvl1pPr defTabSz="841069" eaLnBrk="0" hangingPunct="0">
              <a:defRPr sz="2500">
                <a:solidFill>
                  <a:srgbClr val="003333"/>
                </a:solidFill>
                <a:latin typeface="Arial" charset="0"/>
              </a:defRPr>
            </a:lvl1pPr>
            <a:lvl2pPr marL="630802" indent="-242616" defTabSz="841069" eaLnBrk="0" hangingPunct="0">
              <a:defRPr sz="2500">
                <a:solidFill>
                  <a:srgbClr val="003333"/>
                </a:solidFill>
                <a:latin typeface="Arial" charset="0"/>
              </a:defRPr>
            </a:lvl2pPr>
            <a:lvl3pPr marL="970464" indent="-194093" defTabSz="841069" eaLnBrk="0" hangingPunct="0">
              <a:defRPr sz="2500">
                <a:solidFill>
                  <a:srgbClr val="003333"/>
                </a:solidFill>
                <a:latin typeface="Arial" charset="0"/>
              </a:defRPr>
            </a:lvl3pPr>
            <a:lvl4pPr marL="1358651" indent="-194093" defTabSz="841069" eaLnBrk="0" hangingPunct="0">
              <a:defRPr sz="2500">
                <a:solidFill>
                  <a:srgbClr val="003333"/>
                </a:solidFill>
                <a:latin typeface="Arial" charset="0"/>
              </a:defRPr>
            </a:lvl4pPr>
            <a:lvl5pPr marL="1746835" indent="-194093" defTabSz="841069" eaLnBrk="0" hangingPunct="0">
              <a:defRPr sz="2500">
                <a:solidFill>
                  <a:srgbClr val="003333"/>
                </a:solidFill>
                <a:latin typeface="Arial" charset="0"/>
              </a:defRPr>
            </a:lvl5pPr>
            <a:lvl6pPr marL="2135020" indent="-194093" defTabSz="841069" eaLnBrk="0" fontAlgn="base" hangingPunct="0">
              <a:spcBef>
                <a:spcPct val="0"/>
              </a:spcBef>
              <a:spcAft>
                <a:spcPct val="0"/>
              </a:spcAft>
              <a:defRPr sz="2500">
                <a:solidFill>
                  <a:srgbClr val="003333"/>
                </a:solidFill>
                <a:latin typeface="Arial" charset="0"/>
              </a:defRPr>
            </a:lvl6pPr>
            <a:lvl7pPr marL="2523207" indent="-194093" defTabSz="841069" eaLnBrk="0" fontAlgn="base" hangingPunct="0">
              <a:spcBef>
                <a:spcPct val="0"/>
              </a:spcBef>
              <a:spcAft>
                <a:spcPct val="0"/>
              </a:spcAft>
              <a:defRPr sz="2500">
                <a:solidFill>
                  <a:srgbClr val="003333"/>
                </a:solidFill>
                <a:latin typeface="Arial" charset="0"/>
              </a:defRPr>
            </a:lvl7pPr>
            <a:lvl8pPr marL="2911392" indent="-194093" defTabSz="841069" eaLnBrk="0" fontAlgn="base" hangingPunct="0">
              <a:spcBef>
                <a:spcPct val="0"/>
              </a:spcBef>
              <a:spcAft>
                <a:spcPct val="0"/>
              </a:spcAft>
              <a:defRPr sz="2500">
                <a:solidFill>
                  <a:srgbClr val="003333"/>
                </a:solidFill>
                <a:latin typeface="Arial" charset="0"/>
              </a:defRPr>
            </a:lvl8pPr>
            <a:lvl9pPr marL="3299577" indent="-194093" defTabSz="841069" eaLnBrk="0" fontAlgn="base" hangingPunct="0">
              <a:spcBef>
                <a:spcPct val="0"/>
              </a:spcBef>
              <a:spcAft>
                <a:spcPct val="0"/>
              </a:spcAft>
              <a:defRPr sz="2500">
                <a:solidFill>
                  <a:srgbClr val="003333"/>
                </a:solidFill>
                <a:latin typeface="Arial" charset="0"/>
              </a:defRPr>
            </a:lvl9pPr>
          </a:lstStyle>
          <a:p>
            <a:pPr eaLnBrk="1" hangingPunct="1">
              <a:defRPr/>
            </a:pPr>
            <a:r>
              <a:rPr lang="en-GB" sz="1000">
                <a:solidFill>
                  <a:schemeClr val="tx1"/>
                </a:solidFill>
              </a:rPr>
              <a:t>             CHI 2010                                                                                    Caroline Jarrett</a:t>
            </a:r>
            <a:br>
              <a:rPr lang="en-GB" sz="1000">
                <a:solidFill>
                  <a:schemeClr val="tx1"/>
                </a:solidFill>
              </a:rPr>
            </a:br>
            <a:r>
              <a:rPr lang="en-GB" sz="1000">
                <a:solidFill>
                  <a:schemeClr val="tx1"/>
                </a:solidFill>
              </a:rPr>
              <a:t>    </a:t>
            </a:r>
            <a:endParaRPr lang="en-US" sz="1000">
              <a:solidFill>
                <a:schemeClr val="tx1"/>
              </a:solidFill>
            </a:endParaRPr>
          </a:p>
        </p:txBody>
      </p:sp>
    </p:spTree>
    <p:extLst>
      <p:ext uri="{BB962C8B-B14F-4D97-AF65-F5344CB8AC3E}">
        <p14:creationId xmlns:p14="http://schemas.microsoft.com/office/powerpoint/2010/main" val="228236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bf6c6a485a_2_6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g2bf6c6a485a_2_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1207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bf6c6a485a_2_6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g2bf6c6a485a_2_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8516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bf6c6a485a_2_6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g2bf6c6a485a_2_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0396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bf6c6a485a_2_6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g2bf6c6a485a_2_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5798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bf6c6a485a_2_8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g2bf6c6a485a_2_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s://creativecommons.org/licenses/by-sa/4.0/"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41A3C-E1F2-42E3-8FA0-6A7C5E3ECDD5}"/>
              </a:ext>
            </a:extLst>
          </p:cNvPr>
          <p:cNvSpPr>
            <a:spLocks noGrp="1"/>
          </p:cNvSpPr>
          <p:nvPr>
            <p:ph type="ctrTitle"/>
          </p:nvPr>
        </p:nvSpPr>
        <p:spPr>
          <a:xfrm>
            <a:off x="943707" y="1139948"/>
            <a:ext cx="10292861" cy="2387600"/>
          </a:xfrm>
        </p:spPr>
        <p:txBody>
          <a:bodyPr anchor="b"/>
          <a:lstStyle>
            <a:lvl1pPr algn="l">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29A3750-65BA-4DBD-A5DB-4581940E9C80}"/>
              </a:ext>
            </a:extLst>
          </p:cNvPr>
          <p:cNvSpPr>
            <a:spLocks noGrp="1"/>
          </p:cNvSpPr>
          <p:nvPr>
            <p:ph type="subTitle" idx="1"/>
          </p:nvPr>
        </p:nvSpPr>
        <p:spPr>
          <a:xfrm>
            <a:off x="943708" y="3645999"/>
            <a:ext cx="1029286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841641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Tip summary">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2" y="0"/>
            <a:ext cx="4559300" cy="6858000"/>
          </a:xfrm>
          <a:prstGeom prst="rect">
            <a:avLst/>
          </a:prstGeom>
          <a:solidFill>
            <a:schemeClr val="accent1">
              <a:lumMod val="90000"/>
            </a:schemeClr>
          </a:solidFill>
          <a:ln w="9525">
            <a:noFill/>
            <a:miter lim="800000"/>
            <a:headEnd/>
            <a:tailEnd/>
          </a:ln>
          <a:effectLst/>
        </p:spPr>
        <p:txBody>
          <a:bodyPr wrap="none" anchor="ctr"/>
          <a:lstStyle/>
          <a:p>
            <a:pPr algn="ctr">
              <a:defRPr/>
            </a:pPr>
            <a:endParaRPr lang="en-US" sz="2400">
              <a:solidFill>
                <a:schemeClr val="hlink"/>
              </a:solidFill>
            </a:endParaRPr>
          </a:p>
        </p:txBody>
      </p:sp>
      <p:sp>
        <p:nvSpPr>
          <p:cNvPr id="3" name="Content Placeholder 2"/>
          <p:cNvSpPr>
            <a:spLocks noGrp="1"/>
          </p:cNvSpPr>
          <p:nvPr>
            <p:ph idx="1"/>
          </p:nvPr>
        </p:nvSpPr>
        <p:spPr>
          <a:xfrm>
            <a:off x="4766733" y="273052"/>
            <a:ext cx="6815667" cy="5853113"/>
          </a:xfrm>
        </p:spPr>
        <p:txBody>
          <a:bodyPr/>
          <a:lstStyle>
            <a:lvl1pPr marL="0" indent="0">
              <a:buNone/>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274109" y="263526"/>
            <a:ext cx="4011084" cy="4691063"/>
          </a:xfrm>
        </p:spPr>
        <p:txBody>
          <a:bodyPr/>
          <a:lstStyle>
            <a:lvl1pPr marL="0" indent="0">
              <a:buNone/>
              <a:defRPr sz="10666"/>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Click to edit Master text styles</a:t>
            </a:r>
          </a:p>
        </p:txBody>
      </p:sp>
      <p:sp>
        <p:nvSpPr>
          <p:cNvPr id="6" name="Rectangle 6"/>
          <p:cNvSpPr>
            <a:spLocks noGrp="1" noChangeArrowheads="1"/>
          </p:cNvSpPr>
          <p:nvPr>
            <p:ph type="sldNum" sz="quarter" idx="10"/>
          </p:nvPr>
        </p:nvSpPr>
        <p:spPr/>
        <p:txBody>
          <a:bodyPr/>
          <a:lstStyle>
            <a:lvl1pPr>
              <a:defRPr smtClean="0"/>
            </a:lvl1pPr>
          </a:lstStyle>
          <a:p>
            <a:pPr>
              <a:defRPr/>
            </a:pPr>
            <a:fld id="{9BECB574-9688-4E50-A765-DD0C3C51EE25}" type="slidenum">
              <a:rPr lang="en-US"/>
              <a:pPr>
                <a:defRPr/>
              </a:pPr>
              <a:t>‹#›</a:t>
            </a:fld>
            <a:endParaRPr lang="en-US"/>
          </a:p>
        </p:txBody>
      </p:sp>
    </p:spTree>
    <p:extLst>
      <p:ext uri="{BB962C8B-B14F-4D97-AF65-F5344CB8AC3E}">
        <p14:creationId xmlns:p14="http://schemas.microsoft.com/office/powerpoint/2010/main" val="2751729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p summary">
  <p:cSld name="1_Tip summary">
    <p:spTree>
      <p:nvGrpSpPr>
        <p:cNvPr id="1" name="Shape 65"/>
        <p:cNvGrpSpPr/>
        <p:nvPr/>
      </p:nvGrpSpPr>
      <p:grpSpPr>
        <a:xfrm>
          <a:off x="0" y="0"/>
          <a:ext cx="0" cy="0"/>
          <a:chOff x="0" y="0"/>
          <a:chExt cx="0" cy="0"/>
        </a:xfrm>
      </p:grpSpPr>
      <p:sp>
        <p:nvSpPr>
          <p:cNvPr id="66" name="Google Shape;66;p17"/>
          <p:cNvSpPr/>
          <p:nvPr/>
        </p:nvSpPr>
        <p:spPr>
          <a:xfrm>
            <a:off x="2" y="0"/>
            <a:ext cx="4559300" cy="6858000"/>
          </a:xfrm>
          <a:prstGeom prst="rect">
            <a:avLst/>
          </a:prstGeom>
          <a:solidFill>
            <a:srgbClr val="F2F2F2"/>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2400">
              <a:solidFill>
                <a:schemeClr val="hlink"/>
              </a:solidFill>
              <a:latin typeface="Arial"/>
              <a:ea typeface="Arial"/>
              <a:cs typeface="Arial"/>
              <a:sym typeface="Arial"/>
            </a:endParaRPr>
          </a:p>
        </p:txBody>
      </p:sp>
      <p:sp>
        <p:nvSpPr>
          <p:cNvPr id="67" name="Google Shape;67;p17"/>
          <p:cNvSpPr txBox="1">
            <a:spLocks noGrp="1"/>
          </p:cNvSpPr>
          <p:nvPr>
            <p:ph type="body" idx="1"/>
          </p:nvPr>
        </p:nvSpPr>
        <p:spPr>
          <a:xfrm>
            <a:off x="4766733" y="273053"/>
            <a:ext cx="6815667" cy="5853113"/>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Clr>
                <a:srgbClr val="009999"/>
              </a:buClr>
              <a:buSzPts val="2700"/>
              <a:buNone/>
              <a:defRPr sz="3600">
                <a:solidFill>
                  <a:srgbClr val="009999"/>
                </a:solidFill>
              </a:defRPr>
            </a:lvl1pPr>
            <a:lvl2pPr marL="1219170" lvl="1" indent="-541853" algn="l">
              <a:lnSpc>
                <a:spcPct val="90000"/>
              </a:lnSpc>
              <a:spcBef>
                <a:spcPts val="533"/>
              </a:spcBef>
              <a:spcAft>
                <a:spcPts val="0"/>
              </a:spcAft>
              <a:buClr>
                <a:srgbClr val="262626"/>
              </a:buClr>
              <a:buSzPts val="2800"/>
              <a:buChar char="•"/>
              <a:defRPr sz="3733"/>
            </a:lvl2pPr>
            <a:lvl3pPr marL="1828754" lvl="2" indent="-507987" algn="l">
              <a:lnSpc>
                <a:spcPct val="90000"/>
              </a:lnSpc>
              <a:spcBef>
                <a:spcPts val="533"/>
              </a:spcBef>
              <a:spcAft>
                <a:spcPts val="0"/>
              </a:spcAft>
              <a:buClr>
                <a:srgbClr val="262626"/>
              </a:buClr>
              <a:buSzPts val="2400"/>
              <a:buChar char="•"/>
              <a:defRPr sz="3200"/>
            </a:lvl3pPr>
            <a:lvl4pPr marL="2438339" lvl="3" indent="-474121" algn="l">
              <a:lnSpc>
                <a:spcPct val="90000"/>
              </a:lnSpc>
              <a:spcBef>
                <a:spcPts val="533"/>
              </a:spcBef>
              <a:spcAft>
                <a:spcPts val="0"/>
              </a:spcAft>
              <a:buClr>
                <a:srgbClr val="262626"/>
              </a:buClr>
              <a:buSzPts val="2000"/>
              <a:buChar char="•"/>
              <a:defRPr sz="2667"/>
            </a:lvl4pPr>
            <a:lvl5pPr marL="3047924" lvl="4" indent="-474121" algn="l">
              <a:lnSpc>
                <a:spcPct val="90000"/>
              </a:lnSpc>
              <a:spcBef>
                <a:spcPts val="533"/>
              </a:spcBef>
              <a:spcAft>
                <a:spcPts val="0"/>
              </a:spcAft>
              <a:buClr>
                <a:srgbClr val="262626"/>
              </a:buClr>
              <a:buSzPts val="2000"/>
              <a:buChar char="•"/>
              <a:defRPr sz="2667"/>
            </a:lvl5pPr>
            <a:lvl6pPr marL="3657509" lvl="5" indent="-474121" algn="l">
              <a:lnSpc>
                <a:spcPct val="90000"/>
              </a:lnSpc>
              <a:spcBef>
                <a:spcPts val="533"/>
              </a:spcBef>
              <a:spcAft>
                <a:spcPts val="0"/>
              </a:spcAft>
              <a:buClr>
                <a:schemeClr val="dk1"/>
              </a:buClr>
              <a:buSzPts val="2000"/>
              <a:buChar char="•"/>
              <a:defRPr sz="2667"/>
            </a:lvl6pPr>
            <a:lvl7pPr marL="4267093" lvl="6" indent="-474121" algn="l">
              <a:lnSpc>
                <a:spcPct val="90000"/>
              </a:lnSpc>
              <a:spcBef>
                <a:spcPts val="533"/>
              </a:spcBef>
              <a:spcAft>
                <a:spcPts val="0"/>
              </a:spcAft>
              <a:buClr>
                <a:schemeClr val="dk1"/>
              </a:buClr>
              <a:buSzPts val="2000"/>
              <a:buChar char="•"/>
              <a:defRPr sz="2667"/>
            </a:lvl7pPr>
            <a:lvl8pPr marL="4876678" lvl="7" indent="-474121" algn="l">
              <a:lnSpc>
                <a:spcPct val="90000"/>
              </a:lnSpc>
              <a:spcBef>
                <a:spcPts val="533"/>
              </a:spcBef>
              <a:spcAft>
                <a:spcPts val="0"/>
              </a:spcAft>
              <a:buClr>
                <a:schemeClr val="dk1"/>
              </a:buClr>
              <a:buSzPts val="2000"/>
              <a:buChar char="•"/>
              <a:defRPr sz="2667"/>
            </a:lvl8pPr>
            <a:lvl9pPr marL="5486263" lvl="8" indent="-474121" algn="l">
              <a:lnSpc>
                <a:spcPct val="90000"/>
              </a:lnSpc>
              <a:spcBef>
                <a:spcPts val="533"/>
              </a:spcBef>
              <a:spcAft>
                <a:spcPts val="0"/>
              </a:spcAft>
              <a:buClr>
                <a:schemeClr val="dk1"/>
              </a:buClr>
              <a:buSzPts val="2000"/>
              <a:buChar char="•"/>
              <a:defRPr sz="2667"/>
            </a:lvl9pPr>
          </a:lstStyle>
          <a:p>
            <a:endParaRPr/>
          </a:p>
        </p:txBody>
      </p:sp>
      <p:sp>
        <p:nvSpPr>
          <p:cNvPr id="68" name="Google Shape;68;p17"/>
          <p:cNvSpPr txBox="1">
            <a:spLocks noGrp="1"/>
          </p:cNvSpPr>
          <p:nvPr>
            <p:ph type="body" idx="2"/>
          </p:nvPr>
        </p:nvSpPr>
        <p:spPr>
          <a:xfrm>
            <a:off x="274110" y="263526"/>
            <a:ext cx="4011084" cy="4691063"/>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Clr>
                <a:srgbClr val="262626"/>
              </a:buClr>
              <a:buSzPts val="4000"/>
              <a:buNone/>
              <a:defRPr sz="5333"/>
            </a:lvl1pPr>
            <a:lvl2pPr marL="1219170" lvl="1" indent="-304792" algn="l">
              <a:lnSpc>
                <a:spcPct val="90000"/>
              </a:lnSpc>
              <a:spcBef>
                <a:spcPts val="533"/>
              </a:spcBef>
              <a:spcAft>
                <a:spcPts val="0"/>
              </a:spcAft>
              <a:buClr>
                <a:srgbClr val="262626"/>
              </a:buClr>
              <a:buSzPts val="1200"/>
              <a:buNone/>
              <a:defRPr sz="1600"/>
            </a:lvl2pPr>
            <a:lvl3pPr marL="1828754" lvl="2" indent="-304792" algn="l">
              <a:lnSpc>
                <a:spcPct val="90000"/>
              </a:lnSpc>
              <a:spcBef>
                <a:spcPts val="533"/>
              </a:spcBef>
              <a:spcAft>
                <a:spcPts val="0"/>
              </a:spcAft>
              <a:buClr>
                <a:srgbClr val="262626"/>
              </a:buClr>
              <a:buSzPts val="1000"/>
              <a:buNone/>
              <a:defRPr sz="1333"/>
            </a:lvl3pPr>
            <a:lvl4pPr marL="2438339" lvl="3" indent="-304792" algn="l">
              <a:lnSpc>
                <a:spcPct val="90000"/>
              </a:lnSpc>
              <a:spcBef>
                <a:spcPts val="533"/>
              </a:spcBef>
              <a:spcAft>
                <a:spcPts val="0"/>
              </a:spcAft>
              <a:buClr>
                <a:srgbClr val="262626"/>
              </a:buClr>
              <a:buSzPts val="900"/>
              <a:buNone/>
              <a:defRPr sz="1200"/>
            </a:lvl4pPr>
            <a:lvl5pPr marL="3047924" lvl="4" indent="-304792" algn="l">
              <a:lnSpc>
                <a:spcPct val="90000"/>
              </a:lnSpc>
              <a:spcBef>
                <a:spcPts val="533"/>
              </a:spcBef>
              <a:spcAft>
                <a:spcPts val="0"/>
              </a:spcAft>
              <a:buClr>
                <a:srgbClr val="262626"/>
              </a:buClr>
              <a:buSzPts val="900"/>
              <a:buNone/>
              <a:defRPr sz="1200"/>
            </a:lvl5pPr>
            <a:lvl6pPr marL="3657509" lvl="5" indent="-304792" algn="l">
              <a:lnSpc>
                <a:spcPct val="90000"/>
              </a:lnSpc>
              <a:spcBef>
                <a:spcPts val="533"/>
              </a:spcBef>
              <a:spcAft>
                <a:spcPts val="0"/>
              </a:spcAft>
              <a:buClr>
                <a:schemeClr val="dk1"/>
              </a:buClr>
              <a:buSzPts val="900"/>
              <a:buNone/>
              <a:defRPr sz="1200"/>
            </a:lvl6pPr>
            <a:lvl7pPr marL="4267093" lvl="6" indent="-304792" algn="l">
              <a:lnSpc>
                <a:spcPct val="90000"/>
              </a:lnSpc>
              <a:spcBef>
                <a:spcPts val="533"/>
              </a:spcBef>
              <a:spcAft>
                <a:spcPts val="0"/>
              </a:spcAft>
              <a:buClr>
                <a:schemeClr val="dk1"/>
              </a:buClr>
              <a:buSzPts val="900"/>
              <a:buNone/>
              <a:defRPr sz="1200"/>
            </a:lvl7pPr>
            <a:lvl8pPr marL="4876678" lvl="7" indent="-304792" algn="l">
              <a:lnSpc>
                <a:spcPct val="90000"/>
              </a:lnSpc>
              <a:spcBef>
                <a:spcPts val="533"/>
              </a:spcBef>
              <a:spcAft>
                <a:spcPts val="0"/>
              </a:spcAft>
              <a:buClr>
                <a:schemeClr val="dk1"/>
              </a:buClr>
              <a:buSzPts val="900"/>
              <a:buNone/>
              <a:defRPr sz="1200"/>
            </a:lvl8pPr>
            <a:lvl9pPr marL="5486263" lvl="8" indent="-304792" algn="l">
              <a:lnSpc>
                <a:spcPct val="90000"/>
              </a:lnSpc>
              <a:spcBef>
                <a:spcPts val="533"/>
              </a:spcBef>
              <a:spcAft>
                <a:spcPts val="0"/>
              </a:spcAft>
              <a:buClr>
                <a:schemeClr val="dk1"/>
              </a:buClr>
              <a:buSzPts val="900"/>
              <a:buNone/>
              <a:defRPr sz="1200"/>
            </a:lvl9pPr>
          </a:lstStyle>
          <a:p>
            <a:endParaRPr/>
          </a:p>
        </p:txBody>
      </p:sp>
      <p:sp>
        <p:nvSpPr>
          <p:cNvPr id="69" name="Google Shape;69;p17"/>
          <p:cNvSpPr txBox="1">
            <a:spLocks noGrp="1"/>
          </p:cNvSpPr>
          <p:nvPr>
            <p:ph type="sldNum" idx="12"/>
          </p:nvPr>
        </p:nvSpPr>
        <p:spPr>
          <a:xfrm>
            <a:off x="0" y="6527800"/>
            <a:ext cx="12192000" cy="332179"/>
          </a:xfrm>
          <a:prstGeom prst="rect">
            <a:avLst/>
          </a:prstGeom>
          <a:noFill/>
          <a:ln>
            <a:noFill/>
          </a:ln>
        </p:spPr>
        <p:txBody>
          <a:bodyPr spcFirstLastPara="1" wrap="square" lIns="68575" tIns="34275" rIns="68575" bIns="34275" anchor="b" anchorCtr="0">
            <a:noAutofit/>
          </a:bodyPr>
          <a:lstStyle>
            <a:lvl1pPr marL="0" marR="0" lvl="0" indent="0" algn="r" rtl="0">
              <a:spcBef>
                <a:spcPts val="0"/>
              </a:spcBef>
              <a:buNone/>
              <a:defRPr sz="1467">
                <a:solidFill>
                  <a:schemeClr val="dk1"/>
                </a:solidFill>
                <a:latin typeface="Arial"/>
                <a:ea typeface="Arial"/>
                <a:cs typeface="Arial"/>
                <a:sym typeface="Arial"/>
              </a:defRPr>
            </a:lvl1pPr>
            <a:lvl2pPr marL="0" marR="0" lvl="1" indent="0" algn="r" rtl="0">
              <a:spcBef>
                <a:spcPts val="0"/>
              </a:spcBef>
              <a:buNone/>
              <a:defRPr sz="1467">
                <a:solidFill>
                  <a:schemeClr val="dk1"/>
                </a:solidFill>
                <a:latin typeface="Arial"/>
                <a:ea typeface="Arial"/>
                <a:cs typeface="Arial"/>
                <a:sym typeface="Arial"/>
              </a:defRPr>
            </a:lvl2pPr>
            <a:lvl3pPr marL="0" marR="0" lvl="2" indent="0" algn="r" rtl="0">
              <a:spcBef>
                <a:spcPts val="0"/>
              </a:spcBef>
              <a:buNone/>
              <a:defRPr sz="1467">
                <a:solidFill>
                  <a:schemeClr val="dk1"/>
                </a:solidFill>
                <a:latin typeface="Arial"/>
                <a:ea typeface="Arial"/>
                <a:cs typeface="Arial"/>
                <a:sym typeface="Arial"/>
              </a:defRPr>
            </a:lvl3pPr>
            <a:lvl4pPr marL="0" marR="0" lvl="3" indent="0" algn="r" rtl="0">
              <a:spcBef>
                <a:spcPts val="0"/>
              </a:spcBef>
              <a:buNone/>
              <a:defRPr sz="1467">
                <a:solidFill>
                  <a:schemeClr val="dk1"/>
                </a:solidFill>
                <a:latin typeface="Arial"/>
                <a:ea typeface="Arial"/>
                <a:cs typeface="Arial"/>
                <a:sym typeface="Arial"/>
              </a:defRPr>
            </a:lvl4pPr>
            <a:lvl5pPr marL="0" marR="0" lvl="4" indent="0" algn="r" rtl="0">
              <a:spcBef>
                <a:spcPts val="0"/>
              </a:spcBef>
              <a:buNone/>
              <a:defRPr sz="1467">
                <a:solidFill>
                  <a:schemeClr val="dk1"/>
                </a:solidFill>
                <a:latin typeface="Arial"/>
                <a:ea typeface="Arial"/>
                <a:cs typeface="Arial"/>
                <a:sym typeface="Arial"/>
              </a:defRPr>
            </a:lvl5pPr>
            <a:lvl6pPr marL="0" marR="0" lvl="5" indent="0" algn="r" rtl="0">
              <a:spcBef>
                <a:spcPts val="0"/>
              </a:spcBef>
              <a:buNone/>
              <a:defRPr sz="1467">
                <a:solidFill>
                  <a:schemeClr val="dk1"/>
                </a:solidFill>
                <a:latin typeface="Arial"/>
                <a:ea typeface="Arial"/>
                <a:cs typeface="Arial"/>
                <a:sym typeface="Arial"/>
              </a:defRPr>
            </a:lvl6pPr>
            <a:lvl7pPr marL="0" marR="0" lvl="6" indent="0" algn="r" rtl="0">
              <a:spcBef>
                <a:spcPts val="0"/>
              </a:spcBef>
              <a:buNone/>
              <a:defRPr sz="1467">
                <a:solidFill>
                  <a:schemeClr val="dk1"/>
                </a:solidFill>
                <a:latin typeface="Arial"/>
                <a:ea typeface="Arial"/>
                <a:cs typeface="Arial"/>
                <a:sym typeface="Arial"/>
              </a:defRPr>
            </a:lvl7pPr>
            <a:lvl8pPr marL="0" marR="0" lvl="7" indent="0" algn="r" rtl="0">
              <a:spcBef>
                <a:spcPts val="0"/>
              </a:spcBef>
              <a:buNone/>
              <a:defRPr sz="1467">
                <a:solidFill>
                  <a:schemeClr val="dk1"/>
                </a:solidFill>
                <a:latin typeface="Arial"/>
                <a:ea typeface="Arial"/>
                <a:cs typeface="Arial"/>
                <a:sym typeface="Arial"/>
              </a:defRPr>
            </a:lvl8pPr>
            <a:lvl9pPr marL="0" marR="0" lvl="8" indent="0" algn="r" rtl="0">
              <a:spcBef>
                <a:spcPts val="0"/>
              </a:spcBef>
              <a:buNone/>
              <a:defRPr sz="1467">
                <a:solidFill>
                  <a:schemeClr val="dk1"/>
                </a:solidFill>
                <a:latin typeface="Arial"/>
                <a:ea typeface="Arial"/>
                <a:cs typeface="Arial"/>
                <a:sym typeface="Arial"/>
              </a:defRPr>
            </a:lvl9pPr>
          </a:lstStyle>
          <a:p>
            <a:r>
              <a:rPr lang="en-GB"/>
              <a:t>Caroline Jarrett  @cjforms  </a:t>
            </a:r>
            <a:r>
              <a:rPr lang="en-GB" u="sng">
                <a:solidFill>
                  <a:schemeClr val="hlink"/>
                </a:solidFill>
                <a:hlinkClick r:id="rId2"/>
              </a:rPr>
              <a:t>(CC) BY SA-4.0</a:t>
            </a:r>
            <a:r>
              <a:rPr lang="en-GB"/>
              <a:t> 	</a:t>
            </a:r>
            <a:fld id="{00000000-1234-1234-1234-123412341234}" type="slidenum">
              <a:rPr lang="en" smtClean="0"/>
              <a:pPr/>
              <a:t>‹#›</a:t>
            </a:fld>
            <a:endParaRPr/>
          </a:p>
        </p:txBody>
      </p:sp>
      <p:sp>
        <p:nvSpPr>
          <p:cNvPr id="70" name="Google Shape;70;p17"/>
          <p:cNvSpPr/>
          <p:nvPr/>
        </p:nvSpPr>
        <p:spPr>
          <a:xfrm>
            <a:off x="2" y="0"/>
            <a:ext cx="4559300" cy="6858000"/>
          </a:xfrm>
          <a:prstGeom prst="rect">
            <a:avLst/>
          </a:prstGeom>
          <a:solidFill>
            <a:srgbClr val="F2F2F2"/>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2400">
              <a:solidFill>
                <a:schemeClr val="hlink"/>
              </a:solidFill>
              <a:latin typeface="Arial"/>
              <a:ea typeface="Arial"/>
              <a:cs typeface="Arial"/>
              <a:sym typeface="Arial"/>
            </a:endParaRPr>
          </a:p>
        </p:txBody>
      </p:sp>
    </p:spTree>
    <p:extLst>
      <p:ext uri="{BB962C8B-B14F-4D97-AF65-F5344CB8AC3E}">
        <p14:creationId xmlns:p14="http://schemas.microsoft.com/office/powerpoint/2010/main" val="656253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FFD27-8943-41DB-A980-23942368227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98DF278-3D42-49C3-A950-4FD21BEF840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96064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0E41F-4BD2-40C2-8D41-726136EA2E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8141DEB-E350-4F20-8F61-A2848294799E}"/>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538542C3-3C12-4CA1-A447-C4D0E1C31B4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39979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50F12-1304-4F60-B924-8A193D18FD3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51DE053-00F8-41B1-92A7-4869167813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FDD2E8-4B7B-4FE6-9D70-35E0244398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5093684-4279-4B8B-A77D-7AEBEBB284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4829536-45FC-4BFD-AC46-8B5840A839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13464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1F626-497B-4FF8-A84A-32DB5DA51FDE}"/>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683532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7143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989A5-EAB2-4815-AA5A-5CA95AB0DBEC}"/>
              </a:ext>
            </a:extLst>
          </p:cNvPr>
          <p:cNvSpPr>
            <a:spLocks noGrp="1"/>
          </p:cNvSpPr>
          <p:nvPr>
            <p:ph type="title"/>
          </p:nvPr>
        </p:nvSpPr>
        <p:spPr>
          <a:xfrm>
            <a:off x="839788" y="457200"/>
            <a:ext cx="3932237" cy="1600200"/>
          </a:xfrm>
        </p:spPr>
        <p:txBody>
          <a:bodyPr anchor="b">
            <a:normAutofit/>
          </a:bodyPr>
          <a:lstStyle>
            <a:lvl1pPr>
              <a:defRPr sz="4400"/>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3A21FB32-2F54-46AA-B4D5-FAF6D801D6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8C65DA3-F731-4ADE-8683-E463A01E8218}"/>
              </a:ext>
            </a:extLst>
          </p:cNvPr>
          <p:cNvSpPr>
            <a:spLocks noGrp="1"/>
          </p:cNvSpPr>
          <p:nvPr>
            <p:ph type="body" sz="half" idx="2"/>
          </p:nvPr>
        </p:nvSpPr>
        <p:spPr>
          <a:xfrm>
            <a:off x="839788" y="2057400"/>
            <a:ext cx="3932237"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7587301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5E34A-0F97-48F3-A63F-B8686837DD4A}"/>
              </a:ext>
            </a:extLst>
          </p:cNvPr>
          <p:cNvSpPr>
            <a:spLocks noGrp="1"/>
          </p:cNvSpPr>
          <p:nvPr>
            <p:ph type="title"/>
          </p:nvPr>
        </p:nvSpPr>
        <p:spPr>
          <a:xfrm>
            <a:off x="839788" y="457200"/>
            <a:ext cx="3932237" cy="1600200"/>
          </a:xfrm>
        </p:spPr>
        <p:txBody>
          <a:bodyPr anchor="b">
            <a:normAutofit/>
          </a:bodyPr>
          <a:lstStyle>
            <a:lvl1pPr>
              <a:defRPr sz="4400"/>
            </a:lvl1pPr>
          </a:lstStyle>
          <a:p>
            <a:r>
              <a:rPr lang="en-US" dirty="0"/>
              <a:t>Click to edit Master title style</a:t>
            </a:r>
            <a:endParaRPr lang="en-GB" dirty="0"/>
          </a:p>
        </p:txBody>
      </p:sp>
      <p:sp>
        <p:nvSpPr>
          <p:cNvPr id="3" name="Picture Placeholder 2">
            <a:extLst>
              <a:ext uri="{FF2B5EF4-FFF2-40B4-BE49-F238E27FC236}">
                <a16:creationId xmlns:a16="http://schemas.microsoft.com/office/drawing/2014/main" id="{AC45E66A-294A-425D-845D-6DE02BE8F97F}"/>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10C78E2-CC9F-4155-949A-B41B69E0F78D}"/>
              </a:ext>
            </a:extLst>
          </p:cNvPr>
          <p:cNvSpPr>
            <a:spLocks noGrp="1"/>
          </p:cNvSpPr>
          <p:nvPr>
            <p:ph type="body" sz="half" idx="2"/>
          </p:nvPr>
        </p:nvSpPr>
        <p:spPr>
          <a:xfrm>
            <a:off x="839788" y="2057400"/>
            <a:ext cx="3932237"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0458343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with left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5E34A-0F97-48F3-A63F-B8686837DD4A}"/>
              </a:ext>
            </a:extLst>
          </p:cNvPr>
          <p:cNvSpPr>
            <a:spLocks noGrp="1"/>
          </p:cNvSpPr>
          <p:nvPr>
            <p:ph type="title"/>
          </p:nvPr>
        </p:nvSpPr>
        <p:spPr>
          <a:xfrm>
            <a:off x="839788" y="457200"/>
            <a:ext cx="3932237" cy="1600200"/>
          </a:xfrm>
        </p:spPr>
        <p:txBody>
          <a:bodyPr anchor="b">
            <a:normAutofit/>
          </a:bodyPr>
          <a:lstStyle>
            <a:lvl1pPr>
              <a:defRPr sz="4400"/>
            </a:lvl1pPr>
          </a:lstStyle>
          <a:p>
            <a:r>
              <a:rPr lang="en-US" dirty="0"/>
              <a:t>Click to edit Master title style</a:t>
            </a:r>
            <a:endParaRPr lang="en-GB" dirty="0"/>
          </a:p>
        </p:txBody>
      </p:sp>
      <p:sp>
        <p:nvSpPr>
          <p:cNvPr id="4" name="Text Placeholder 3">
            <a:extLst>
              <a:ext uri="{FF2B5EF4-FFF2-40B4-BE49-F238E27FC236}">
                <a16:creationId xmlns:a16="http://schemas.microsoft.com/office/drawing/2014/main" id="{710C78E2-CC9F-4155-949A-B41B69E0F78D}"/>
              </a:ext>
            </a:extLst>
          </p:cNvPr>
          <p:cNvSpPr>
            <a:spLocks noGrp="1"/>
          </p:cNvSpPr>
          <p:nvPr>
            <p:ph type="body" sz="half" idx="2"/>
          </p:nvPr>
        </p:nvSpPr>
        <p:spPr>
          <a:xfrm>
            <a:off x="839788" y="2057400"/>
            <a:ext cx="3932237"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6958388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effortmark.co.uk/"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creativecommons.org/licenses/by-sa/4.0/"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9D7343-C168-4690-B6AC-3844531AF2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31DF4DE7-DEDF-43BB-BC5D-8B51F6C343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Box 7">
            <a:extLst>
              <a:ext uri="{FF2B5EF4-FFF2-40B4-BE49-F238E27FC236}">
                <a16:creationId xmlns:a16="http://schemas.microsoft.com/office/drawing/2014/main" id="{01597C81-6EBE-45B5-98D4-AB72A2E69CA5}"/>
              </a:ext>
            </a:extLst>
          </p:cNvPr>
          <p:cNvSpPr txBox="1"/>
          <p:nvPr userDrawn="1"/>
        </p:nvSpPr>
        <p:spPr>
          <a:xfrm>
            <a:off x="838200" y="6400412"/>
            <a:ext cx="5222631"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Caroline Jarrett  </a:t>
            </a:r>
            <a:r>
              <a:rPr lang="en-GB" sz="1200" kern="1200" dirty="0">
                <a:solidFill>
                  <a:srgbClr val="009999"/>
                </a:solidFill>
                <a:latin typeface="Arial" panose="020B0604020202020204" pitchFamily="34" charset="0"/>
                <a:ea typeface="+mn-ea"/>
                <a:cs typeface="Arial" panose="020B0604020202020204" pitchFamily="34" charset="0"/>
                <a:hlinkClick r:id="rId13">
                  <a:extLst>
                    <a:ext uri="{A12FA001-AC4F-418D-AE19-62706E023703}">
                      <ahyp:hlinkClr xmlns:ahyp="http://schemas.microsoft.com/office/drawing/2018/hyperlinkcolor" val="tx"/>
                    </a:ext>
                  </a:extLst>
                </a:hlinkClick>
              </a:rPr>
              <a:t>Effortmark.co.uk</a:t>
            </a:r>
            <a:r>
              <a:rPr lang="en-GB" sz="1200" kern="1200" dirty="0">
                <a:solidFill>
                  <a:srgbClr val="009999"/>
                </a:solidFill>
                <a:latin typeface="Arial" panose="020B0604020202020204" pitchFamily="34" charset="0"/>
                <a:ea typeface="+mn-ea"/>
                <a:cs typeface="Arial" panose="020B0604020202020204" pitchFamily="34" charset="0"/>
              </a:rPr>
              <a:t> </a:t>
            </a:r>
            <a:r>
              <a:rPr lang="en-GB" sz="1200" dirty="0">
                <a:latin typeface="Arial" panose="020B0604020202020204" pitchFamily="34" charset="0"/>
                <a:cs typeface="Arial" panose="020B0604020202020204" pitchFamily="34" charset="0"/>
              </a:rPr>
              <a:t>@cjforms </a:t>
            </a:r>
            <a:r>
              <a:rPr lang="en-GB" sz="1200" dirty="0">
                <a:solidFill>
                  <a:srgbClr val="009999"/>
                </a:solidFill>
                <a:latin typeface="Arial" panose="020B0604020202020204" pitchFamily="34" charset="0"/>
                <a:cs typeface="Arial" panose="020B0604020202020204" pitchFamily="34" charset="0"/>
                <a:hlinkClick r:id="rId14">
                  <a:extLst>
                    <a:ext uri="{A12FA001-AC4F-418D-AE19-62706E023703}">
                      <ahyp:hlinkClr xmlns:ahyp="http://schemas.microsoft.com/office/drawing/2018/hyperlinkcolor" val="tx"/>
                    </a:ext>
                  </a:extLst>
                </a:hlinkClick>
              </a:rPr>
              <a:t>(CC) BY SA-4.0</a:t>
            </a:r>
            <a:endParaRPr lang="en-GB" sz="1200" dirty="0">
              <a:solidFill>
                <a:srgbClr val="009999"/>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656EA9E-8371-48C3-9C16-C711AA17962C}"/>
              </a:ext>
            </a:extLst>
          </p:cNvPr>
          <p:cNvSpPr txBox="1"/>
          <p:nvPr userDrawn="1"/>
        </p:nvSpPr>
        <p:spPr>
          <a:xfrm>
            <a:off x="-225669" y="6404461"/>
            <a:ext cx="1063869" cy="276999"/>
          </a:xfrm>
          <a:prstGeom prst="rect">
            <a:avLst/>
          </a:prstGeom>
          <a:noFill/>
        </p:spPr>
        <p:txBody>
          <a:bodyPr wrap="square" rtlCol="0">
            <a:spAutoFit/>
          </a:bodyPr>
          <a:lstStyle/>
          <a:p>
            <a:pPr algn="r"/>
            <a:fld id="{DA279BC7-B0A2-49AE-A926-04B4B5BC506F}" type="slidenum">
              <a:rPr lang="en-GB" sz="1200" kern="1200" smtClean="0">
                <a:solidFill>
                  <a:schemeClr val="tx1"/>
                </a:solidFill>
                <a:latin typeface="Arial" panose="020B0604020202020204" pitchFamily="34" charset="0"/>
                <a:ea typeface="+mn-ea"/>
                <a:cs typeface="Arial" panose="020B0604020202020204" pitchFamily="34" charset="0"/>
              </a:rPr>
              <a:t>‹#›</a:t>
            </a:fld>
            <a:endParaRPr lang="en-GB" sz="1200" kern="1200" dirty="0">
              <a:solidFill>
                <a:schemeClr val="tx1"/>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53335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61" r:id="rId9"/>
    <p:sldLayoutId id="2147483664" r:id="rId10"/>
    <p:sldLayoutId id="2147483665" r:id="rId11"/>
  </p:sldLayoutIdLst>
  <p:txStyles>
    <p:titleStyle>
      <a:lvl1pPr algn="l" defTabSz="914400" rtl="0" eaLnBrk="1" latinLnBrk="0" hangingPunct="1">
        <a:lnSpc>
          <a:spcPct val="90000"/>
        </a:lnSpc>
        <a:spcBef>
          <a:spcPct val="0"/>
        </a:spcBef>
        <a:buNone/>
        <a:defRPr sz="4400" kern="1200">
          <a:solidFill>
            <a:srgbClr val="009999"/>
          </a:solidFill>
          <a:latin typeface="Arial Narrow" panose="020B06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linkedin.com/in/carolinejarret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linkedin.com/in/vickyteinaki/"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edinburgh.gov.uk/parking-tickets/pay-parking-tickets-bus-lane-charge-notices/1"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hyperlink" Target="https://edinburghocm.itsvc.co.uk/"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hyperlink" Target="https://edinburghocm.itsvc.co.uk/Home/Accessibility"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hyperlink" Target="https://edinburghocm.itsvc.co.uk/Home/Accessibility" TargetMode="External"/><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hyperlink" Target="https://inclusive.microsoft.design/tools-and-activities/Inclusive101Guidebook.pdf"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w3.org/WAI/tutorials/form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siliconbrighton.com/2023/05/16/ltux-brighton-x-codebar-brighton-accessible-online-forms/"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hyperlink" Target="https://ladiesthatux.com/brighton/" TargetMode="External"/><Relationship Id="rId4" Type="http://schemas.openxmlformats.org/officeDocument/2006/relationships/hyperlink" Target="https://ladiesthatux.notion.site/Accessible-Online-Forms-58483db044ea4ecb9c307a2e4447140c?pvs=4"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hyperlink" Target="https://www.w3.org/WAI/tutorials/forms/"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s://designsystem.gov.scot/" TargetMode="External"/><Relationship Id="rId3" Type="http://schemas.openxmlformats.org/officeDocument/2006/relationships/image" Target="../media/image1.png"/><Relationship Id="rId7" Type="http://schemas.openxmlformats.org/officeDocument/2006/relationships/hyperlink" Target="https://designsystem.digital.gov/"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hyperlink" Target="https://design-system.service.gov.uk/"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designsystem.gov.scot/guidance/forms/form-design" TargetMode="External"/><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hyperlink" Target="https://designsystem.digital.gov/patterns/create-a-user-profile/phone-number/"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hyperlink" Target="https://designsystem.digital.gov/patterns/create-a-user-profile/phone-number/"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effortmark.co.uk/question-protocol-make-sure-every-form-field-necessary/"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www.gov.uk/service-manual/design/form-structure"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designsystem.gov.scot/guidance/forms/form-content" TargetMode="Externa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hyperlink" Target="https://www.gov.ie/en/publication/a5609-a-question-protocol-for-government-forms/" TargetMode="External"/><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hyperlink" Target="https://www.gov.uk/service-manual/design/form-structure"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unsplash.com/photos/a-large-round-mirror-sitting-on-top-of-a-wooden-stand-aXjT2EJcJQE?utm_content=creditCopyText&amp;utm_medium=referral&amp;utm_source=unsplash" TargetMode="External"/><Relationship Id="rId2" Type="http://schemas.openxmlformats.org/officeDocument/2006/relationships/hyperlink" Target="https://unsplash.com/@steffen_l?utm_content=creditCopyText&amp;utm_medium=referral&amp;utm_source=unsplash"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s://docs.google.com/document/d/18QsNT3Wh5k7fBIU8177CtqcwyUZxYpYzVfA3DQ_qU8M/edit"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www.zuko.io/blog/which-form-fields-cause-the-biggest-ux-problems" TargetMode="External"/><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hyperlink" Target="https://www.zuko.io/blog/which-form-fields-cause-the-biggest-ux-problems"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www.zuko.io/blog/which-form-fields-cause-the-biggest-ux-problems"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accessiblenumbers.com/fill-in-the-information-you-have"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hyperlink" Target="https://baymard.com/blog/adaptive-validation-error-messages"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x-govuk.github.io/govuk-accessibility-mistakes-forms"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liptrot.org/pattern-checker/" TargetMode="External"/><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7.xml.rels><?xml version="1.0" encoding="UTF-8" standalone="yes"?>
<Relationships xmlns="http://schemas.openxmlformats.org/package/2006/relationships"><Relationship Id="rId3" Type="http://schemas.openxmlformats.org/officeDocument/2006/relationships/hyperlink" Target="mailto:caroline.jarrett@effortmark.co.uk"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hyperlink" Target="mailto:Vicky@vickyteinaki.com" TargetMode="External"/><Relationship Id="rId4" Type="http://schemas.openxmlformats.org/officeDocument/2006/relationships/image" Target="../media/image35.jpe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93"/>
        <p:cNvGrpSpPr/>
        <p:nvPr/>
      </p:nvGrpSpPr>
      <p:grpSpPr>
        <a:xfrm>
          <a:off x="0" y="0"/>
          <a:ext cx="0" cy="0"/>
          <a:chOff x="0" y="0"/>
          <a:chExt cx="0" cy="0"/>
        </a:xfrm>
      </p:grpSpPr>
      <p:sp>
        <p:nvSpPr>
          <p:cNvPr id="95" name="Google Shape;95;p23"/>
          <p:cNvSpPr txBox="1">
            <a:spLocks noGrp="1"/>
          </p:cNvSpPr>
          <p:nvPr>
            <p:ph type="ctrTitle"/>
          </p:nvPr>
        </p:nvSpPr>
        <p:spPr>
          <a:xfrm>
            <a:off x="943707" y="1139948"/>
            <a:ext cx="10292861" cy="2387600"/>
          </a:xfrm>
          <a:prstGeom prst="rect">
            <a:avLst/>
          </a:prstGeom>
          <a:noFill/>
          <a:ln>
            <a:noFill/>
          </a:ln>
        </p:spPr>
        <p:txBody>
          <a:bodyPr spcFirstLastPara="1" vert="horz" wrap="square" lIns="91433" tIns="45700" rIns="91433" bIns="45700" rtlCol="0" anchor="b" anchorCtr="0">
            <a:normAutofit/>
          </a:bodyPr>
          <a:lstStyle/>
          <a:p>
            <a:pPr>
              <a:spcBef>
                <a:spcPts val="0"/>
              </a:spcBef>
              <a:buClr>
                <a:srgbClr val="009999"/>
              </a:buClr>
              <a:buSzPts val="4500"/>
            </a:pPr>
            <a:r>
              <a:rPr lang="en"/>
              <a:t>Creating truly accessible forms</a:t>
            </a:r>
            <a:endParaRPr/>
          </a:p>
        </p:txBody>
      </p:sp>
      <p:sp>
        <p:nvSpPr>
          <p:cNvPr id="96" name="Google Shape;96;p23"/>
          <p:cNvSpPr txBox="1">
            <a:spLocks noGrp="1"/>
          </p:cNvSpPr>
          <p:nvPr>
            <p:ph type="subTitle" idx="1"/>
          </p:nvPr>
        </p:nvSpPr>
        <p:spPr>
          <a:xfrm>
            <a:off x="943709" y="3646000"/>
            <a:ext cx="10292860" cy="1655761"/>
          </a:xfrm>
          <a:prstGeom prst="rect">
            <a:avLst/>
          </a:prstGeom>
          <a:noFill/>
          <a:ln>
            <a:noFill/>
          </a:ln>
        </p:spPr>
        <p:txBody>
          <a:bodyPr spcFirstLastPara="1" vert="horz" wrap="square" lIns="91433" tIns="45700" rIns="91433" bIns="45700" rtlCol="0" anchor="t" anchorCtr="0">
            <a:normAutofit/>
          </a:bodyPr>
          <a:lstStyle/>
          <a:p>
            <a:pPr>
              <a:spcBef>
                <a:spcPts val="0"/>
              </a:spcBef>
              <a:buClr>
                <a:srgbClr val="262626"/>
              </a:buClr>
              <a:buSzPts val="1800"/>
            </a:pPr>
            <a:r>
              <a:rPr lang="en" dirty="0"/>
              <a:t>Service Design in Government 2024</a:t>
            </a:r>
            <a:endParaRPr dirty="0"/>
          </a:p>
        </p:txBody>
      </p:sp>
      <p:sp>
        <p:nvSpPr>
          <p:cNvPr id="94" name="Google Shape;94;p23"/>
          <p:cNvSpPr txBox="1"/>
          <p:nvPr/>
        </p:nvSpPr>
        <p:spPr>
          <a:xfrm>
            <a:off x="834173" y="5173880"/>
            <a:ext cx="2115250" cy="1104385"/>
          </a:xfrm>
          <a:prstGeom prst="rect">
            <a:avLst/>
          </a:prstGeom>
          <a:noFill/>
          <a:ln>
            <a:noFill/>
          </a:ln>
        </p:spPr>
        <p:txBody>
          <a:bodyPr spcFirstLastPara="1" wrap="square" lIns="120667" tIns="59267" rIns="120667" bIns="59267" anchor="ctr" anchorCtr="0">
            <a:spAutoFit/>
          </a:bodyPr>
          <a:lstStyle/>
          <a:p>
            <a:r>
              <a:rPr lang="en" sz="2133" dirty="0">
                <a:solidFill>
                  <a:srgbClr val="009999"/>
                </a:solidFill>
                <a:latin typeface="Arial Narrow"/>
                <a:ea typeface="Arial Narrow"/>
                <a:cs typeface="Arial Narrow"/>
                <a:sym typeface="Arial Narrow"/>
              </a:rPr>
              <a:t>Caroline Jarrett</a:t>
            </a:r>
            <a:endParaRPr sz="1467" dirty="0"/>
          </a:p>
          <a:p>
            <a:pPr>
              <a:buClr>
                <a:schemeClr val="dk1"/>
              </a:buClr>
            </a:pPr>
            <a:r>
              <a:rPr lang="en" sz="2133" u="sng" dirty="0">
                <a:solidFill>
                  <a:schemeClr val="hlink"/>
                </a:solidFill>
                <a:latin typeface="Arial Narrow"/>
                <a:ea typeface="Arial Narrow"/>
                <a:cs typeface="Arial Narrow"/>
                <a:sym typeface="Arial Narrow"/>
                <a:hlinkClick r:id="rId3"/>
              </a:rPr>
              <a:t>CJ on LinkedIn</a:t>
            </a:r>
            <a:endParaRPr lang="en" sz="2133" u="sng" dirty="0">
              <a:solidFill>
                <a:schemeClr val="hlink"/>
              </a:solidFill>
              <a:latin typeface="Arial Narrow"/>
              <a:ea typeface="Arial Narrow"/>
              <a:cs typeface="Arial Narrow"/>
              <a:sym typeface="Arial Narrow"/>
            </a:endParaRPr>
          </a:p>
          <a:p>
            <a:pPr>
              <a:buClr>
                <a:schemeClr val="dk1"/>
              </a:buClr>
            </a:pPr>
            <a:r>
              <a:rPr lang="en" sz="2133" dirty="0">
                <a:solidFill>
                  <a:schemeClr val="tx1">
                    <a:lumMod val="50000"/>
                    <a:lumOff val="50000"/>
                  </a:schemeClr>
                </a:solidFill>
                <a:latin typeface="Arial Narrow"/>
                <a:sym typeface="Arial Narrow"/>
              </a:rPr>
              <a:t>@cjforms</a:t>
            </a:r>
            <a:endParaRPr sz="1467" dirty="0">
              <a:solidFill>
                <a:schemeClr val="tx1">
                  <a:lumMod val="50000"/>
                  <a:lumOff val="50000"/>
                </a:schemeClr>
              </a:solidFill>
            </a:endParaRPr>
          </a:p>
        </p:txBody>
      </p:sp>
      <p:sp>
        <p:nvSpPr>
          <p:cNvPr id="2" name="Google Shape;94;p23">
            <a:extLst>
              <a:ext uri="{FF2B5EF4-FFF2-40B4-BE49-F238E27FC236}">
                <a16:creationId xmlns:a16="http://schemas.microsoft.com/office/drawing/2014/main" id="{BBA6A596-5E9D-1DCF-54CD-FAB88671E507}"/>
              </a:ext>
            </a:extLst>
          </p:cNvPr>
          <p:cNvSpPr txBox="1"/>
          <p:nvPr/>
        </p:nvSpPr>
        <p:spPr>
          <a:xfrm>
            <a:off x="7969264" y="5206864"/>
            <a:ext cx="2020000" cy="1022375"/>
          </a:xfrm>
          <a:prstGeom prst="rect">
            <a:avLst/>
          </a:prstGeom>
          <a:noFill/>
          <a:ln>
            <a:noFill/>
          </a:ln>
        </p:spPr>
        <p:txBody>
          <a:bodyPr spcFirstLastPara="1" wrap="square" lIns="120667" tIns="59267" rIns="120667" bIns="59267" anchor="ctr" anchorCtr="0">
            <a:spAutoFit/>
          </a:bodyPr>
          <a:lstStyle/>
          <a:p>
            <a:r>
              <a:rPr lang="en-GB" sz="2133" dirty="0">
                <a:solidFill>
                  <a:srgbClr val="009999"/>
                </a:solidFill>
                <a:latin typeface="Arial Narrow"/>
                <a:ea typeface="Arial Narrow"/>
                <a:cs typeface="Arial Narrow"/>
                <a:sym typeface="Arial Narrow"/>
              </a:rPr>
              <a:t>Vicky </a:t>
            </a:r>
            <a:r>
              <a:rPr lang="en-GB" sz="2133" dirty="0" err="1">
                <a:solidFill>
                  <a:srgbClr val="009999"/>
                </a:solidFill>
                <a:latin typeface="Arial Narrow"/>
                <a:ea typeface="Arial Narrow"/>
                <a:cs typeface="Arial Narrow"/>
                <a:sym typeface="Arial Narrow"/>
              </a:rPr>
              <a:t>Teinaki</a:t>
            </a:r>
            <a:br>
              <a:rPr lang="en-GB" sz="2133" dirty="0">
                <a:solidFill>
                  <a:srgbClr val="009999"/>
                </a:solidFill>
                <a:latin typeface="Arial Narrow"/>
                <a:ea typeface="Arial Narrow"/>
                <a:cs typeface="Arial Narrow"/>
                <a:sym typeface="Arial Narrow"/>
              </a:rPr>
            </a:br>
            <a:r>
              <a:rPr lang="en-GB" sz="1600" dirty="0">
                <a:hlinkClick r:id="rId4"/>
              </a:rPr>
              <a:t>VT on LinkedIn</a:t>
            </a:r>
            <a:endParaRPr sz="1467" dirty="0"/>
          </a:p>
          <a:p>
            <a:pPr>
              <a:buClr>
                <a:schemeClr val="dk1"/>
              </a:buClr>
            </a:pPr>
            <a:r>
              <a:rPr lang="en" sz="2133" dirty="0">
                <a:solidFill>
                  <a:schemeClr val="tx1">
                    <a:lumMod val="50000"/>
                    <a:lumOff val="50000"/>
                  </a:schemeClr>
                </a:solidFill>
                <a:latin typeface="Arial Narrow"/>
                <a:sym typeface="Arial Narrow"/>
              </a:rPr>
              <a:t>@vickytnz</a:t>
            </a:r>
            <a:endParaRPr sz="1467" dirty="0">
              <a:solidFill>
                <a:schemeClr val="tx1">
                  <a:lumMod val="50000"/>
                  <a:lumOff val="5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8"/>
          <p:cNvSpPr txBox="1">
            <a:spLocks noGrp="1"/>
          </p:cNvSpPr>
          <p:nvPr>
            <p:ph type="title"/>
          </p:nvPr>
        </p:nvSpPr>
        <p:spPr>
          <a:xfrm>
            <a:off x="839789" y="457200"/>
            <a:ext cx="2302246" cy="1600200"/>
          </a:xfrm>
          <a:prstGeom prst="rect">
            <a:avLst/>
          </a:prstGeom>
          <a:noFill/>
          <a:ln>
            <a:noFill/>
          </a:ln>
        </p:spPr>
        <p:txBody>
          <a:bodyPr spcFirstLastPara="1" vert="horz" wrap="square" lIns="91433" tIns="45700" rIns="91433" bIns="45700" rtlCol="0" anchor="b" anchorCtr="0">
            <a:normAutofit/>
          </a:bodyPr>
          <a:lstStyle/>
          <a:p>
            <a:pPr>
              <a:spcBef>
                <a:spcPts val="0"/>
              </a:spcBef>
              <a:buClr>
                <a:srgbClr val="009999"/>
              </a:buClr>
              <a:buSzPts val="2400"/>
            </a:pPr>
            <a:r>
              <a:rPr lang="en" dirty="0"/>
              <a:t>Is page 2 a form?</a:t>
            </a:r>
            <a:endParaRPr dirty="0"/>
          </a:p>
        </p:txBody>
      </p:sp>
      <p:pic>
        <p:nvPicPr>
          <p:cNvPr id="3" name="Picture 2" descr="A cookie notice, with four lines of text followed by two buttons: &#10;- OK to use analytics cookies&#10;- Don't use analytics cookies">
            <a:extLst>
              <a:ext uri="{FF2B5EF4-FFF2-40B4-BE49-F238E27FC236}">
                <a16:creationId xmlns:a16="http://schemas.microsoft.com/office/drawing/2014/main" id="{6B500D20-95BD-91CF-8C46-E19209688F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4023" y="0"/>
            <a:ext cx="4901136" cy="6858000"/>
          </a:xfrm>
          <a:prstGeom prst="rect">
            <a:avLst/>
          </a:prstGeom>
        </p:spPr>
      </p:pic>
    </p:spTree>
    <p:extLst>
      <p:ext uri="{BB962C8B-B14F-4D97-AF65-F5344CB8AC3E}">
        <p14:creationId xmlns:p14="http://schemas.microsoft.com/office/powerpoint/2010/main" val="539032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8"/>
          <p:cNvSpPr txBox="1">
            <a:spLocks noGrp="1"/>
          </p:cNvSpPr>
          <p:nvPr>
            <p:ph type="title"/>
          </p:nvPr>
        </p:nvSpPr>
        <p:spPr>
          <a:xfrm>
            <a:off x="839789" y="457200"/>
            <a:ext cx="2302246" cy="1600200"/>
          </a:xfrm>
          <a:prstGeom prst="rect">
            <a:avLst/>
          </a:prstGeom>
          <a:noFill/>
          <a:ln>
            <a:noFill/>
          </a:ln>
        </p:spPr>
        <p:txBody>
          <a:bodyPr spcFirstLastPara="1" vert="horz" wrap="square" lIns="91433" tIns="45700" rIns="91433" bIns="45700" rtlCol="0" anchor="b" anchorCtr="0">
            <a:normAutofit/>
          </a:bodyPr>
          <a:lstStyle/>
          <a:p>
            <a:pPr>
              <a:spcBef>
                <a:spcPts val="0"/>
              </a:spcBef>
              <a:buClr>
                <a:srgbClr val="009999"/>
              </a:buClr>
              <a:buSzPts val="2400"/>
            </a:pPr>
            <a:r>
              <a:rPr lang="en" dirty="0"/>
              <a:t>Is page 3 a form?</a:t>
            </a:r>
            <a:endParaRPr dirty="0"/>
          </a:p>
        </p:txBody>
      </p:sp>
      <p:sp>
        <p:nvSpPr>
          <p:cNvPr id="5" name="TextBox 4">
            <a:extLst>
              <a:ext uri="{FF2B5EF4-FFF2-40B4-BE49-F238E27FC236}">
                <a16:creationId xmlns:a16="http://schemas.microsoft.com/office/drawing/2014/main" id="{7BFC61D5-C4E9-5721-264B-76779182D5C6}"/>
              </a:ext>
            </a:extLst>
          </p:cNvPr>
          <p:cNvSpPr txBox="1"/>
          <p:nvPr/>
        </p:nvSpPr>
        <p:spPr>
          <a:xfrm>
            <a:off x="839789" y="2376261"/>
            <a:ext cx="3336587" cy="923330"/>
          </a:xfrm>
          <a:prstGeom prst="rect">
            <a:avLst/>
          </a:prstGeom>
          <a:noFill/>
        </p:spPr>
        <p:txBody>
          <a:bodyPr wrap="square">
            <a:spAutoFit/>
          </a:bodyPr>
          <a:lstStyle/>
          <a:p>
            <a:r>
              <a:rPr lang="en-US" dirty="0">
                <a:hlinkClick r:id="rId3"/>
              </a:rPr>
              <a:t>Pay parking tickets and bus lane charge notices – The City of Edinburgh Council</a:t>
            </a:r>
            <a:endParaRPr lang="en-GB" dirty="0"/>
          </a:p>
        </p:txBody>
      </p:sp>
      <p:pic>
        <p:nvPicPr>
          <p:cNvPr id="3" name="Picture 2" descr="Screenshot of a web page. There's a logo at the top, then two lines of breadcrumbs, then this text: &#10;&#10;&quot;Pay parking tickets and bus lane charge notices&#10;&#10;You should have the following details to hand:&#10;&#10;- The parking ticket (begining ED or EH) or bus lane (begining EB) charge notice number &#10;- Your vehicle registration&#10;= A valid credit or debit card&#10;Online&#10;The simplest way to pay is online. You can also view any photos for parking tickets or a video for bus lane notices. You will be able to view them before you pay. These will be available one day later. &#10;&#10;Followed by this button &quot;Pay parking tickets and bus lane charge notices&quot;&#10;&#10;Then another heading and text:&#10;&#10;By phone&#10;You can phone our secure 24 hour service to pay by debit or credit card. We accept Mastercard, Visa, Maestro and Delta.&quot;">
            <a:extLst>
              <a:ext uri="{FF2B5EF4-FFF2-40B4-BE49-F238E27FC236}">
                <a16:creationId xmlns:a16="http://schemas.microsoft.com/office/drawing/2014/main" id="{5B49F3C0-473B-B1FB-C48F-ADD29F394407}"/>
              </a:ext>
            </a:extLst>
          </p:cNvPr>
          <p:cNvPicPr>
            <a:picLocks noChangeAspect="1"/>
          </p:cNvPicPr>
          <p:nvPr/>
        </p:nvPicPr>
        <p:blipFill>
          <a:blip r:embed="rId4"/>
          <a:stretch>
            <a:fillRect/>
          </a:stretch>
        </p:blipFill>
        <p:spPr>
          <a:xfrm>
            <a:off x="6434023" y="0"/>
            <a:ext cx="4901136" cy="6858000"/>
          </a:xfrm>
          <a:prstGeom prst="rect">
            <a:avLst/>
          </a:prstGeom>
          <a:ln>
            <a:solidFill>
              <a:schemeClr val="accent1"/>
            </a:solidFill>
          </a:ln>
        </p:spPr>
      </p:pic>
    </p:spTree>
    <p:extLst>
      <p:ext uri="{BB962C8B-B14F-4D97-AF65-F5344CB8AC3E}">
        <p14:creationId xmlns:p14="http://schemas.microsoft.com/office/powerpoint/2010/main" val="3219009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8"/>
          <p:cNvSpPr txBox="1">
            <a:spLocks noGrp="1"/>
          </p:cNvSpPr>
          <p:nvPr>
            <p:ph type="title"/>
          </p:nvPr>
        </p:nvSpPr>
        <p:spPr>
          <a:xfrm>
            <a:off x="839789" y="457200"/>
            <a:ext cx="2302246" cy="1600200"/>
          </a:xfrm>
          <a:prstGeom prst="rect">
            <a:avLst/>
          </a:prstGeom>
          <a:noFill/>
          <a:ln>
            <a:noFill/>
          </a:ln>
        </p:spPr>
        <p:txBody>
          <a:bodyPr spcFirstLastPara="1" vert="horz" wrap="square" lIns="91433" tIns="45700" rIns="91433" bIns="45700" rtlCol="0" anchor="b" anchorCtr="0">
            <a:normAutofit/>
          </a:bodyPr>
          <a:lstStyle/>
          <a:p>
            <a:pPr>
              <a:spcBef>
                <a:spcPts val="0"/>
              </a:spcBef>
              <a:buClr>
                <a:srgbClr val="009999"/>
              </a:buClr>
              <a:buSzPts val="2400"/>
            </a:pPr>
            <a:r>
              <a:rPr lang="en" dirty="0"/>
              <a:t>Is page 4 a form?</a:t>
            </a:r>
            <a:endParaRPr dirty="0"/>
          </a:p>
        </p:txBody>
      </p:sp>
      <p:sp>
        <p:nvSpPr>
          <p:cNvPr id="5" name="TextBox 4">
            <a:extLst>
              <a:ext uri="{FF2B5EF4-FFF2-40B4-BE49-F238E27FC236}">
                <a16:creationId xmlns:a16="http://schemas.microsoft.com/office/drawing/2014/main" id="{FC0A130F-5996-3D35-A5D2-62CAA519334B}"/>
              </a:ext>
            </a:extLst>
          </p:cNvPr>
          <p:cNvSpPr txBox="1"/>
          <p:nvPr/>
        </p:nvSpPr>
        <p:spPr>
          <a:xfrm>
            <a:off x="859245" y="2276272"/>
            <a:ext cx="4849404" cy="338554"/>
          </a:xfrm>
          <a:prstGeom prst="rect">
            <a:avLst/>
          </a:prstGeom>
          <a:noFill/>
        </p:spPr>
        <p:txBody>
          <a:bodyPr wrap="none" rtlCol="0">
            <a:spAutoFit/>
          </a:bodyPr>
          <a:lstStyle/>
          <a:p>
            <a:r>
              <a:rPr lang="en-US" sz="1600" dirty="0">
                <a:hlinkClick r:id="rId3"/>
              </a:rPr>
              <a:t>Parking ticket viewer - Pay PCN Home (itsvc.co.uk)</a:t>
            </a:r>
            <a:endParaRPr lang="en-GB" sz="1600" dirty="0"/>
          </a:p>
        </p:txBody>
      </p:sp>
      <p:pic>
        <p:nvPicPr>
          <p:cNvPr id="4" name="Picture 3" descr="A screenshot from the City of Edinburgh Council website. &#10;&#10;It's got text and boxes to type into. &#10;&#10;&quot;Parking ticket viewer&#10;Enter Penalty Charge Notice (PCN) number and vehicle registration&#10;&#10;PCN number&#10;Your PCN number starting with ED or EB followed by 8 digits&#10;[box to type into]&#10;&#10;Registration number&#10;Your vehicle registration number (number plate)&#10;[Box to type into]&#10;Button labelled 'search'&#10;&#10;You can use this facility to view details, photographs or footage of your PCN.&#10;&#10;Screenshot finishes with a link: Our accessibility statement">
            <a:extLst>
              <a:ext uri="{FF2B5EF4-FFF2-40B4-BE49-F238E27FC236}">
                <a16:creationId xmlns:a16="http://schemas.microsoft.com/office/drawing/2014/main" id="{407BFD2B-AC92-2EF3-F06D-3AF6003E99ED}"/>
              </a:ext>
            </a:extLst>
          </p:cNvPr>
          <p:cNvPicPr>
            <a:picLocks noChangeAspect="1"/>
          </p:cNvPicPr>
          <p:nvPr/>
        </p:nvPicPr>
        <p:blipFill>
          <a:blip r:embed="rId4"/>
          <a:stretch>
            <a:fillRect/>
          </a:stretch>
        </p:blipFill>
        <p:spPr>
          <a:xfrm>
            <a:off x="6431617" y="0"/>
            <a:ext cx="5100497" cy="6858000"/>
          </a:xfrm>
          <a:prstGeom prst="rect">
            <a:avLst/>
          </a:prstGeom>
          <a:ln>
            <a:solidFill>
              <a:schemeClr val="accent1"/>
            </a:solidFill>
          </a:ln>
        </p:spPr>
      </p:pic>
    </p:spTree>
    <p:extLst>
      <p:ext uri="{BB962C8B-B14F-4D97-AF65-F5344CB8AC3E}">
        <p14:creationId xmlns:p14="http://schemas.microsoft.com/office/powerpoint/2010/main" val="3577206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8"/>
          <p:cNvSpPr txBox="1">
            <a:spLocks noGrp="1"/>
          </p:cNvSpPr>
          <p:nvPr>
            <p:ph type="title"/>
          </p:nvPr>
        </p:nvSpPr>
        <p:spPr>
          <a:xfrm>
            <a:off x="839789" y="457200"/>
            <a:ext cx="2302246" cy="1600200"/>
          </a:xfrm>
          <a:prstGeom prst="rect">
            <a:avLst/>
          </a:prstGeom>
          <a:noFill/>
          <a:ln>
            <a:noFill/>
          </a:ln>
        </p:spPr>
        <p:txBody>
          <a:bodyPr spcFirstLastPara="1" vert="horz" wrap="square" lIns="91433" tIns="45700" rIns="91433" bIns="45700" rtlCol="0" anchor="b" anchorCtr="0">
            <a:normAutofit/>
          </a:bodyPr>
          <a:lstStyle/>
          <a:p>
            <a:pPr>
              <a:spcBef>
                <a:spcPts val="0"/>
              </a:spcBef>
              <a:buClr>
                <a:srgbClr val="009999"/>
              </a:buClr>
              <a:buSzPts val="2400"/>
            </a:pPr>
            <a:r>
              <a:rPr lang="en" dirty="0"/>
              <a:t>Is page 5 a form?</a:t>
            </a:r>
            <a:endParaRPr dirty="0"/>
          </a:p>
        </p:txBody>
      </p:sp>
      <p:pic>
        <p:nvPicPr>
          <p:cNvPr id="5" name="Picture 4" descr="Same screenshot as the previous page. but this time box below PCN number has a yellow border and text in red below it saying 'Required Field'">
            <a:extLst>
              <a:ext uri="{FF2B5EF4-FFF2-40B4-BE49-F238E27FC236}">
                <a16:creationId xmlns:a16="http://schemas.microsoft.com/office/drawing/2014/main" id="{1A5CACC3-844A-01C5-DC98-B6D86FE596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7425" y="0"/>
            <a:ext cx="5050523" cy="6858000"/>
          </a:xfrm>
          <a:prstGeom prst="rect">
            <a:avLst/>
          </a:prstGeom>
          <a:ln>
            <a:solidFill>
              <a:schemeClr val="accent1"/>
            </a:solidFill>
          </a:ln>
        </p:spPr>
      </p:pic>
    </p:spTree>
    <p:extLst>
      <p:ext uri="{BB962C8B-B14F-4D97-AF65-F5344CB8AC3E}">
        <p14:creationId xmlns:p14="http://schemas.microsoft.com/office/powerpoint/2010/main" val="2449576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9733B4-4BEB-D7DF-7660-F6916EAD10B1}"/>
              </a:ext>
            </a:extLst>
          </p:cNvPr>
          <p:cNvSpPr>
            <a:spLocks noGrp="1"/>
          </p:cNvSpPr>
          <p:nvPr>
            <p:ph type="title"/>
          </p:nvPr>
        </p:nvSpPr>
        <p:spPr>
          <a:xfrm>
            <a:off x="496736" y="311526"/>
            <a:ext cx="6817468" cy="1325563"/>
          </a:xfrm>
        </p:spPr>
        <p:txBody>
          <a:bodyPr/>
          <a:lstStyle/>
          <a:p>
            <a:r>
              <a:rPr lang="en-GB" dirty="0"/>
              <a:t>Which page(s) were the form? </a:t>
            </a:r>
          </a:p>
        </p:txBody>
      </p:sp>
      <p:pic>
        <p:nvPicPr>
          <p:cNvPr id="15" name="Google Shape;354;p58" descr="pencil signifying an exercise for participants to complete">
            <a:extLst>
              <a:ext uri="{FF2B5EF4-FFF2-40B4-BE49-F238E27FC236}">
                <a16:creationId xmlns:a16="http://schemas.microsoft.com/office/drawing/2014/main" id="{995D1571-88B7-A87D-3343-05D7ECBEF471}"/>
              </a:ext>
            </a:extLst>
          </p:cNvPr>
          <p:cNvPicPr preferRelativeResize="0"/>
          <p:nvPr/>
        </p:nvPicPr>
        <p:blipFill rotWithShape="1">
          <a:blip r:embed="rId2">
            <a:alphaModFix/>
          </a:blip>
          <a:srcRect/>
          <a:stretch/>
        </p:blipFill>
        <p:spPr>
          <a:xfrm>
            <a:off x="10014101" y="4891087"/>
            <a:ext cx="1681163" cy="1703388"/>
          </a:xfrm>
          <a:prstGeom prst="rect">
            <a:avLst/>
          </a:prstGeom>
          <a:noFill/>
          <a:ln>
            <a:noFill/>
          </a:ln>
        </p:spPr>
      </p:pic>
      <p:grpSp>
        <p:nvGrpSpPr>
          <p:cNvPr id="8" name="Group 7" descr="The five screenshots from the previous pages grouped together, numbered 1 through 5">
            <a:extLst>
              <a:ext uri="{FF2B5EF4-FFF2-40B4-BE49-F238E27FC236}">
                <a16:creationId xmlns:a16="http://schemas.microsoft.com/office/drawing/2014/main" id="{EE336924-C7A2-250A-03BB-0201BE3B4E85}"/>
              </a:ext>
            </a:extLst>
          </p:cNvPr>
          <p:cNvGrpSpPr/>
          <p:nvPr/>
        </p:nvGrpSpPr>
        <p:grpSpPr>
          <a:xfrm>
            <a:off x="496736" y="1544401"/>
            <a:ext cx="11334087" cy="3084039"/>
            <a:chOff x="496736" y="1807048"/>
            <a:chExt cx="11334087" cy="3084039"/>
          </a:xfrm>
        </p:grpSpPr>
        <p:sp>
          <p:nvSpPr>
            <p:cNvPr id="16" name="TextBox 15">
              <a:extLst>
                <a:ext uri="{FF2B5EF4-FFF2-40B4-BE49-F238E27FC236}">
                  <a16:creationId xmlns:a16="http://schemas.microsoft.com/office/drawing/2014/main" id="{7D6E0822-6F57-4753-13F4-2F82E9885D0E}"/>
                </a:ext>
              </a:extLst>
            </p:cNvPr>
            <p:cNvSpPr txBox="1"/>
            <p:nvPr/>
          </p:nvSpPr>
          <p:spPr>
            <a:xfrm>
              <a:off x="496736" y="1807048"/>
              <a:ext cx="312906" cy="369332"/>
            </a:xfrm>
            <a:prstGeom prst="rect">
              <a:avLst/>
            </a:prstGeom>
            <a:noFill/>
          </p:spPr>
          <p:txBody>
            <a:bodyPr wrap="none" rtlCol="0">
              <a:spAutoFit/>
            </a:bodyPr>
            <a:lstStyle/>
            <a:p>
              <a:r>
                <a:rPr lang="en-GB" dirty="0"/>
                <a:t>1</a:t>
              </a:r>
            </a:p>
          </p:txBody>
        </p:sp>
        <p:sp>
          <p:nvSpPr>
            <p:cNvPr id="17" name="TextBox 16">
              <a:extLst>
                <a:ext uri="{FF2B5EF4-FFF2-40B4-BE49-F238E27FC236}">
                  <a16:creationId xmlns:a16="http://schemas.microsoft.com/office/drawing/2014/main" id="{CC5DB49E-9B01-E5F4-3269-77A9A5EDE07E}"/>
                </a:ext>
              </a:extLst>
            </p:cNvPr>
            <p:cNvSpPr txBox="1"/>
            <p:nvPr/>
          </p:nvSpPr>
          <p:spPr>
            <a:xfrm>
              <a:off x="5082815" y="1812760"/>
              <a:ext cx="312906" cy="369332"/>
            </a:xfrm>
            <a:prstGeom prst="rect">
              <a:avLst/>
            </a:prstGeom>
            <a:noFill/>
          </p:spPr>
          <p:txBody>
            <a:bodyPr wrap="none" rtlCol="0">
              <a:spAutoFit/>
            </a:bodyPr>
            <a:lstStyle/>
            <a:p>
              <a:r>
                <a:rPr lang="en-GB" dirty="0"/>
                <a:t>3</a:t>
              </a:r>
            </a:p>
          </p:txBody>
        </p:sp>
        <p:sp>
          <p:nvSpPr>
            <p:cNvPr id="18" name="TextBox 17">
              <a:extLst>
                <a:ext uri="{FF2B5EF4-FFF2-40B4-BE49-F238E27FC236}">
                  <a16:creationId xmlns:a16="http://schemas.microsoft.com/office/drawing/2014/main" id="{83F44EB6-BC93-0E9B-911C-2E100F2E78F0}"/>
                </a:ext>
              </a:extLst>
            </p:cNvPr>
            <p:cNvSpPr txBox="1"/>
            <p:nvPr/>
          </p:nvSpPr>
          <p:spPr>
            <a:xfrm>
              <a:off x="7433138" y="1807048"/>
              <a:ext cx="312906" cy="369332"/>
            </a:xfrm>
            <a:prstGeom prst="rect">
              <a:avLst/>
            </a:prstGeom>
            <a:noFill/>
          </p:spPr>
          <p:txBody>
            <a:bodyPr wrap="none" rtlCol="0">
              <a:spAutoFit/>
            </a:bodyPr>
            <a:lstStyle/>
            <a:p>
              <a:r>
                <a:rPr lang="en-GB" dirty="0"/>
                <a:t>4</a:t>
              </a:r>
            </a:p>
          </p:txBody>
        </p:sp>
        <p:sp>
          <p:nvSpPr>
            <p:cNvPr id="19" name="TextBox 18">
              <a:extLst>
                <a:ext uri="{FF2B5EF4-FFF2-40B4-BE49-F238E27FC236}">
                  <a16:creationId xmlns:a16="http://schemas.microsoft.com/office/drawing/2014/main" id="{FF174723-39E0-30D0-D77C-E999FA33B5A7}"/>
                </a:ext>
              </a:extLst>
            </p:cNvPr>
            <p:cNvSpPr txBox="1"/>
            <p:nvPr/>
          </p:nvSpPr>
          <p:spPr>
            <a:xfrm>
              <a:off x="9842427" y="1821755"/>
              <a:ext cx="312906" cy="369332"/>
            </a:xfrm>
            <a:prstGeom prst="rect">
              <a:avLst/>
            </a:prstGeom>
            <a:noFill/>
          </p:spPr>
          <p:txBody>
            <a:bodyPr wrap="none" rtlCol="0">
              <a:spAutoFit/>
            </a:bodyPr>
            <a:lstStyle/>
            <a:p>
              <a:r>
                <a:rPr lang="en-GB" dirty="0"/>
                <a:t>5</a:t>
              </a:r>
            </a:p>
          </p:txBody>
        </p:sp>
        <p:sp>
          <p:nvSpPr>
            <p:cNvPr id="24" name="TextBox 23">
              <a:extLst>
                <a:ext uri="{FF2B5EF4-FFF2-40B4-BE49-F238E27FC236}">
                  <a16:creationId xmlns:a16="http://schemas.microsoft.com/office/drawing/2014/main" id="{2A1CD525-B621-E611-C171-4A6B1E86977D}"/>
                </a:ext>
              </a:extLst>
            </p:cNvPr>
            <p:cNvSpPr txBox="1"/>
            <p:nvPr/>
          </p:nvSpPr>
          <p:spPr>
            <a:xfrm>
              <a:off x="2803592" y="1821755"/>
              <a:ext cx="312906" cy="369332"/>
            </a:xfrm>
            <a:prstGeom prst="rect">
              <a:avLst/>
            </a:prstGeom>
            <a:noFill/>
          </p:spPr>
          <p:txBody>
            <a:bodyPr wrap="none" rtlCol="0">
              <a:spAutoFit/>
            </a:bodyPr>
            <a:lstStyle/>
            <a:p>
              <a:r>
                <a:rPr lang="en-GB" dirty="0"/>
                <a:t>2</a:t>
              </a:r>
            </a:p>
          </p:txBody>
        </p:sp>
        <p:pic>
          <p:nvPicPr>
            <p:cNvPr id="2" name="Picture 1" descr="Screenshot of a search on Microsoft Bing for &quot;pay ediburgh parking ticket' (there is the typo in the search).&#10;&#10;The first result is from the City of Edinburgh Council and links to 'Pay parking tickets and bus lane charge notices' with a summary of the options about how to pay below it">
              <a:extLst>
                <a:ext uri="{FF2B5EF4-FFF2-40B4-BE49-F238E27FC236}">
                  <a16:creationId xmlns:a16="http://schemas.microsoft.com/office/drawing/2014/main" id="{503FF432-AA27-8257-6F5C-FDAEB7E2FB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736" y="2191087"/>
              <a:ext cx="1929581" cy="2700000"/>
            </a:xfrm>
            <a:prstGeom prst="rect">
              <a:avLst/>
            </a:prstGeom>
            <a:ln>
              <a:solidFill>
                <a:schemeClr val="accent1"/>
              </a:solidFill>
            </a:ln>
          </p:spPr>
        </p:pic>
        <p:pic>
          <p:nvPicPr>
            <p:cNvPr id="3" name="Picture 2" descr="A cookie notice, with four lines of text followed by two buttons: &#10;- OK to use analytics cookies&#10;- Don't use analytics cookies">
              <a:extLst>
                <a:ext uri="{FF2B5EF4-FFF2-40B4-BE49-F238E27FC236}">
                  <a16:creationId xmlns:a16="http://schemas.microsoft.com/office/drawing/2014/main" id="{B9FDB742-0D5D-3B51-940E-FFF0C0AC34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3537" y="2191087"/>
              <a:ext cx="1929581" cy="2700000"/>
            </a:xfrm>
            <a:prstGeom prst="rect">
              <a:avLst/>
            </a:prstGeom>
          </p:spPr>
        </p:pic>
        <p:pic>
          <p:nvPicPr>
            <p:cNvPr id="4" name="Picture 3" descr="Screenshot of a web page. There's a logo at the top, then two lines of breadcrumbs, then this text: &#10;&#10;&quot;Pay parking tickets and bus lane charge notices&#10;&#10;You should have the following details to hand:&#10;&#10;- The parking ticket (begining ED or EH) or bus lane (begining EB) charge notice number &#10;- Your vehicle registration&#10;= A valid credit or debit card&#10;Online&#10;The simplest way to pay is online. You can also view any photos for parking tickets or a video for bus lane notices. You will be able to view them before you pay. These will be available one day later. &#10;&#10;Followed by this button &quot;Pay parking tickets and bus lane charge notices&quot;&#10;&#10;Then another heading and text:&#10;&#10;By phone&#10;You can phone our secure 24 hour service to pay by debit or credit card. We accept Mastercard, Visa, Maestro and Delta.&quot;">
              <a:extLst>
                <a:ext uri="{FF2B5EF4-FFF2-40B4-BE49-F238E27FC236}">
                  <a16:creationId xmlns:a16="http://schemas.microsoft.com/office/drawing/2014/main" id="{6FC5F2F1-67D9-E2BA-0553-E83F7A1398ED}"/>
                </a:ext>
              </a:extLst>
            </p:cNvPr>
            <p:cNvPicPr>
              <a:picLocks noChangeAspect="1"/>
            </p:cNvPicPr>
            <p:nvPr/>
          </p:nvPicPr>
          <p:blipFill>
            <a:blip r:embed="rId5"/>
            <a:stretch>
              <a:fillRect/>
            </a:stretch>
          </p:blipFill>
          <p:spPr>
            <a:xfrm>
              <a:off x="5130338" y="2191087"/>
              <a:ext cx="1929581" cy="2700000"/>
            </a:xfrm>
            <a:prstGeom prst="rect">
              <a:avLst/>
            </a:prstGeom>
            <a:ln>
              <a:solidFill>
                <a:schemeClr val="accent1"/>
              </a:solidFill>
            </a:ln>
          </p:spPr>
        </p:pic>
        <p:pic>
          <p:nvPicPr>
            <p:cNvPr id="6" name="Picture 5" descr="A screenshot from the City of Edinburgh Council website. &#10;&#10;It's got text and boxes to type into. &#10;&#10;&quot;Parking ticket viewer&#10;Enter Penalty Charge Notice (PCN) number and vehicle registration&#10;&#10;PCN number&#10;Your PCN number starting with ED or EB followed by 8 digits&#10;[box to type into]&#10;&#10;Registration number&#10;Your vehicle registration number (number plate)&#10;[Box to type into]&#10;Button labelled 'search'&#10;&#10;You can use this facility to view details, photographs or footage of your PCN.&#10;&#10;Screenshot finishes with a link: Our accessibility statement">
              <a:extLst>
                <a:ext uri="{FF2B5EF4-FFF2-40B4-BE49-F238E27FC236}">
                  <a16:creationId xmlns:a16="http://schemas.microsoft.com/office/drawing/2014/main" id="{B678D628-EFFD-AB82-1F13-3C1AE94B593E}"/>
                </a:ext>
              </a:extLst>
            </p:cNvPr>
            <p:cNvPicPr>
              <a:picLocks noChangeAspect="1"/>
            </p:cNvPicPr>
            <p:nvPr/>
          </p:nvPicPr>
          <p:blipFill>
            <a:blip r:embed="rId6"/>
            <a:stretch>
              <a:fillRect/>
            </a:stretch>
          </p:blipFill>
          <p:spPr>
            <a:xfrm>
              <a:off x="7447139" y="2191087"/>
              <a:ext cx="2008069" cy="2700000"/>
            </a:xfrm>
            <a:prstGeom prst="rect">
              <a:avLst/>
            </a:prstGeom>
            <a:ln>
              <a:solidFill>
                <a:schemeClr val="accent1"/>
              </a:solidFill>
            </a:ln>
          </p:spPr>
        </p:pic>
        <p:pic>
          <p:nvPicPr>
            <p:cNvPr id="7" name="Picture 6" descr="Same screenshot as the previous page. but this time box below PCN number has a yellow border and text in red below it saying 'Required Field'">
              <a:extLst>
                <a:ext uri="{FF2B5EF4-FFF2-40B4-BE49-F238E27FC236}">
                  <a16:creationId xmlns:a16="http://schemas.microsoft.com/office/drawing/2014/main" id="{6EC96610-A893-5913-B695-0E51322E575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42427" y="2191087"/>
              <a:ext cx="1988396" cy="2700000"/>
            </a:xfrm>
            <a:prstGeom prst="rect">
              <a:avLst/>
            </a:prstGeom>
            <a:ln>
              <a:solidFill>
                <a:schemeClr val="accent1"/>
              </a:solidFill>
            </a:ln>
          </p:spPr>
        </p:pic>
      </p:grpSp>
    </p:spTree>
    <p:extLst>
      <p:ext uri="{BB962C8B-B14F-4D97-AF65-F5344CB8AC3E}">
        <p14:creationId xmlns:p14="http://schemas.microsoft.com/office/powerpoint/2010/main" val="4154347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31"/>
          <p:cNvSpPr txBox="1">
            <a:spLocks noGrp="1"/>
          </p:cNvSpPr>
          <p:nvPr>
            <p:ph type="title"/>
          </p:nvPr>
        </p:nvSpPr>
        <p:spPr>
          <a:xfrm>
            <a:off x="838200" y="365125"/>
            <a:ext cx="10515600" cy="1325563"/>
          </a:xfrm>
          <a:prstGeom prst="rect">
            <a:avLst/>
          </a:prstGeom>
          <a:noFill/>
          <a:ln>
            <a:noFill/>
          </a:ln>
        </p:spPr>
        <p:txBody>
          <a:bodyPr spcFirstLastPara="1" vert="horz" wrap="square" lIns="91433" tIns="45700" rIns="91433" bIns="45700" rtlCol="0" anchor="ctr" anchorCtr="0">
            <a:normAutofit/>
          </a:bodyPr>
          <a:lstStyle/>
          <a:p>
            <a:pPr>
              <a:spcBef>
                <a:spcPts val="0"/>
              </a:spcBef>
              <a:buClr>
                <a:srgbClr val="009999"/>
              </a:buClr>
              <a:buSzPts val="3300"/>
            </a:pPr>
            <a:r>
              <a:rPr lang="en"/>
              <a:t>We know a form when we see it</a:t>
            </a:r>
            <a:endParaRPr/>
          </a:p>
        </p:txBody>
      </p:sp>
      <p:grpSp>
        <p:nvGrpSpPr>
          <p:cNvPr id="152" name="Google Shape;152;p31"/>
          <p:cNvGrpSpPr/>
          <p:nvPr/>
        </p:nvGrpSpPr>
        <p:grpSpPr>
          <a:xfrm>
            <a:off x="970621" y="2290861"/>
            <a:ext cx="10250753" cy="3195001"/>
            <a:chOff x="132198" y="578168"/>
            <a:chExt cx="10250754" cy="3195001"/>
          </a:xfrm>
        </p:grpSpPr>
        <p:sp>
          <p:nvSpPr>
            <p:cNvPr id="153" name="Google Shape;153;p31"/>
            <p:cNvSpPr/>
            <p:nvPr/>
          </p:nvSpPr>
          <p:spPr>
            <a:xfrm>
              <a:off x="679050" y="578168"/>
              <a:ext cx="1887187" cy="1887187"/>
            </a:xfrm>
            <a:prstGeom prst="ellipse">
              <a:avLst/>
            </a:prstGeom>
            <a:solidFill>
              <a:srgbClr val="F2F2F2"/>
            </a:solidFill>
            <a:ln>
              <a:noFill/>
            </a:ln>
          </p:spPr>
          <p:txBody>
            <a:bodyPr spcFirstLastPara="1" wrap="square" lIns="91433" tIns="91433" rIns="91433" bIns="91433" anchor="ctr" anchorCtr="0">
              <a:noAutofit/>
            </a:bodyPr>
            <a:lstStyle/>
            <a:p>
              <a:endParaRPr sz="2400"/>
            </a:p>
          </p:txBody>
        </p:sp>
        <p:sp>
          <p:nvSpPr>
            <p:cNvPr id="154" name="Google Shape;154;p31"/>
            <p:cNvSpPr/>
            <p:nvPr/>
          </p:nvSpPr>
          <p:spPr>
            <a:xfrm>
              <a:off x="1081237" y="980356"/>
              <a:ext cx="1082812" cy="1082812"/>
            </a:xfrm>
            <a:prstGeom prst="rect">
              <a:avLst/>
            </a:prstGeom>
            <a:blipFill rotWithShape="1">
              <a:blip r:embed="rId3">
                <a:alphaModFix/>
              </a:blip>
              <a:stretch>
                <a:fillRect/>
              </a:stretch>
            </a:blipFill>
            <a:ln>
              <a:noFill/>
            </a:ln>
          </p:spPr>
          <p:txBody>
            <a:bodyPr spcFirstLastPara="1" wrap="square" lIns="91433" tIns="91433" rIns="91433" bIns="91433" anchor="ctr" anchorCtr="0">
              <a:noAutofit/>
            </a:bodyPr>
            <a:lstStyle/>
            <a:p>
              <a:endParaRPr sz="2400"/>
            </a:p>
          </p:txBody>
        </p:sp>
        <p:sp>
          <p:nvSpPr>
            <p:cNvPr id="155" name="Google Shape;155;p31"/>
            <p:cNvSpPr/>
            <p:nvPr/>
          </p:nvSpPr>
          <p:spPr>
            <a:xfrm>
              <a:off x="132198" y="3041879"/>
              <a:ext cx="3093750" cy="720000"/>
            </a:xfrm>
            <a:prstGeom prst="rect">
              <a:avLst/>
            </a:prstGeom>
            <a:noFill/>
            <a:ln>
              <a:noFill/>
            </a:ln>
          </p:spPr>
          <p:txBody>
            <a:bodyPr spcFirstLastPara="1" wrap="square" lIns="91433" tIns="91433" rIns="91433" bIns="91433" anchor="ctr" anchorCtr="0">
              <a:noAutofit/>
            </a:bodyPr>
            <a:lstStyle/>
            <a:p>
              <a:endParaRPr sz="2400"/>
            </a:p>
          </p:txBody>
        </p:sp>
        <p:sp>
          <p:nvSpPr>
            <p:cNvPr id="156" name="Google Shape;156;p31"/>
            <p:cNvSpPr txBox="1"/>
            <p:nvPr/>
          </p:nvSpPr>
          <p:spPr>
            <a:xfrm>
              <a:off x="132198" y="3041879"/>
              <a:ext cx="3093750" cy="720000"/>
            </a:xfrm>
            <a:prstGeom prst="rect">
              <a:avLst/>
            </a:prstGeom>
            <a:noFill/>
            <a:ln>
              <a:noFill/>
            </a:ln>
          </p:spPr>
          <p:txBody>
            <a:bodyPr spcFirstLastPara="1" wrap="square" lIns="0" tIns="0" rIns="0" bIns="0" anchor="t" anchorCtr="0">
              <a:noAutofit/>
            </a:bodyPr>
            <a:lstStyle/>
            <a:p>
              <a:pPr>
                <a:buClr>
                  <a:schemeClr val="dk1"/>
                </a:buClr>
                <a:buSzPts val="1800"/>
              </a:pPr>
              <a:r>
                <a:rPr lang="en" sz="2400">
                  <a:solidFill>
                    <a:schemeClr val="dk1"/>
                  </a:solidFill>
                  <a:latin typeface="Arial"/>
                  <a:ea typeface="Arial"/>
                  <a:cs typeface="Arial"/>
                  <a:sym typeface="Arial"/>
                </a:rPr>
                <a:t>Looks like a form and works like a form</a:t>
              </a:r>
              <a:endParaRPr sz="2400">
                <a:solidFill>
                  <a:schemeClr val="dk1"/>
                </a:solidFill>
                <a:latin typeface="Arial"/>
                <a:ea typeface="Arial"/>
                <a:cs typeface="Arial"/>
                <a:sym typeface="Arial"/>
              </a:endParaRPr>
            </a:p>
          </p:txBody>
        </p:sp>
        <p:sp>
          <p:nvSpPr>
            <p:cNvPr id="157" name="Google Shape;157;p31"/>
            <p:cNvSpPr/>
            <p:nvPr/>
          </p:nvSpPr>
          <p:spPr>
            <a:xfrm>
              <a:off x="4314206" y="578168"/>
              <a:ext cx="1887300" cy="1887300"/>
            </a:xfrm>
            <a:prstGeom prst="ellipse">
              <a:avLst/>
            </a:prstGeom>
            <a:solidFill>
              <a:srgbClr val="F2F2F2"/>
            </a:solidFill>
            <a:ln>
              <a:noFill/>
            </a:ln>
          </p:spPr>
          <p:txBody>
            <a:bodyPr spcFirstLastPara="1" wrap="square" lIns="91433" tIns="91433" rIns="91433" bIns="91433" anchor="ctr" anchorCtr="0">
              <a:noAutofit/>
            </a:bodyPr>
            <a:lstStyle/>
            <a:p>
              <a:endParaRPr sz="2400"/>
            </a:p>
          </p:txBody>
        </p:sp>
        <p:sp>
          <p:nvSpPr>
            <p:cNvPr id="158" name="Google Shape;158;p31"/>
            <p:cNvSpPr/>
            <p:nvPr/>
          </p:nvSpPr>
          <p:spPr>
            <a:xfrm>
              <a:off x="4716393" y="980356"/>
              <a:ext cx="1082812" cy="1082812"/>
            </a:xfrm>
            <a:prstGeom prst="rect">
              <a:avLst/>
            </a:prstGeom>
            <a:blipFill rotWithShape="1">
              <a:blip r:embed="rId4">
                <a:alphaModFix/>
              </a:blip>
              <a:stretch>
                <a:fillRect/>
              </a:stretch>
            </a:blipFill>
            <a:ln>
              <a:noFill/>
            </a:ln>
          </p:spPr>
          <p:txBody>
            <a:bodyPr spcFirstLastPara="1" wrap="square" lIns="91433" tIns="91433" rIns="91433" bIns="91433" anchor="ctr" anchorCtr="0">
              <a:noAutofit/>
            </a:bodyPr>
            <a:lstStyle/>
            <a:p>
              <a:endParaRPr sz="2400"/>
            </a:p>
          </p:txBody>
        </p:sp>
        <p:sp>
          <p:nvSpPr>
            <p:cNvPr id="159" name="Google Shape;159;p31"/>
            <p:cNvSpPr/>
            <p:nvPr/>
          </p:nvSpPr>
          <p:spPr>
            <a:xfrm>
              <a:off x="3906558" y="3041879"/>
              <a:ext cx="3018602" cy="720000"/>
            </a:xfrm>
            <a:prstGeom prst="rect">
              <a:avLst/>
            </a:prstGeom>
            <a:noFill/>
            <a:ln>
              <a:noFill/>
            </a:ln>
          </p:spPr>
          <p:txBody>
            <a:bodyPr spcFirstLastPara="1" wrap="square" lIns="91433" tIns="91433" rIns="91433" bIns="91433" anchor="ctr" anchorCtr="0">
              <a:noAutofit/>
            </a:bodyPr>
            <a:lstStyle/>
            <a:p>
              <a:endParaRPr sz="2400"/>
            </a:p>
          </p:txBody>
        </p:sp>
        <p:sp>
          <p:nvSpPr>
            <p:cNvPr id="160" name="Google Shape;160;p31"/>
            <p:cNvSpPr txBox="1"/>
            <p:nvPr/>
          </p:nvSpPr>
          <p:spPr>
            <a:xfrm>
              <a:off x="3906558" y="3041879"/>
              <a:ext cx="3018602" cy="720000"/>
            </a:xfrm>
            <a:prstGeom prst="rect">
              <a:avLst/>
            </a:prstGeom>
            <a:noFill/>
            <a:ln>
              <a:noFill/>
            </a:ln>
          </p:spPr>
          <p:txBody>
            <a:bodyPr spcFirstLastPara="1" wrap="square" lIns="0" tIns="0" rIns="0" bIns="0" anchor="t" anchorCtr="0">
              <a:noAutofit/>
            </a:bodyPr>
            <a:lstStyle/>
            <a:p>
              <a:pPr>
                <a:buClr>
                  <a:srgbClr val="000000"/>
                </a:buClr>
                <a:buSzPts val="1800"/>
              </a:pPr>
              <a:r>
                <a:rPr lang="en" sz="2400">
                  <a:solidFill>
                    <a:srgbClr val="000000"/>
                  </a:solidFill>
                  <a:latin typeface="Arial"/>
                  <a:ea typeface="Arial"/>
                  <a:cs typeface="Arial"/>
                  <a:sym typeface="Arial"/>
                </a:rPr>
                <a:t>Asks questions and expects answers</a:t>
              </a:r>
              <a:endParaRPr sz="2400">
                <a:solidFill>
                  <a:srgbClr val="000000"/>
                </a:solidFill>
                <a:latin typeface="Arial"/>
                <a:ea typeface="Arial"/>
                <a:cs typeface="Arial"/>
                <a:sym typeface="Arial"/>
              </a:endParaRPr>
            </a:p>
          </p:txBody>
        </p:sp>
        <p:sp>
          <p:nvSpPr>
            <p:cNvPr id="161" name="Google Shape;161;p31"/>
            <p:cNvSpPr/>
            <p:nvPr/>
          </p:nvSpPr>
          <p:spPr>
            <a:xfrm>
              <a:off x="7949362" y="578168"/>
              <a:ext cx="1887300" cy="1887300"/>
            </a:xfrm>
            <a:prstGeom prst="ellipse">
              <a:avLst/>
            </a:prstGeom>
            <a:solidFill>
              <a:srgbClr val="F2F2F2"/>
            </a:solidFill>
            <a:ln>
              <a:noFill/>
            </a:ln>
          </p:spPr>
          <p:txBody>
            <a:bodyPr spcFirstLastPara="1" wrap="square" lIns="91433" tIns="91433" rIns="91433" bIns="91433" anchor="ctr" anchorCtr="0">
              <a:noAutofit/>
            </a:bodyPr>
            <a:lstStyle/>
            <a:p>
              <a:endParaRPr sz="2400"/>
            </a:p>
          </p:txBody>
        </p:sp>
        <p:sp>
          <p:nvSpPr>
            <p:cNvPr id="162" name="Google Shape;162;p31"/>
            <p:cNvSpPr/>
            <p:nvPr/>
          </p:nvSpPr>
          <p:spPr>
            <a:xfrm>
              <a:off x="8351550" y="980356"/>
              <a:ext cx="1082812" cy="1082812"/>
            </a:xfrm>
            <a:prstGeom prst="rect">
              <a:avLst/>
            </a:prstGeom>
            <a:blipFill rotWithShape="1">
              <a:blip r:embed="rId5">
                <a:alphaModFix/>
              </a:blip>
              <a:stretch>
                <a:fillRect/>
              </a:stretch>
            </a:blipFill>
            <a:ln>
              <a:noFill/>
            </a:ln>
          </p:spPr>
          <p:txBody>
            <a:bodyPr spcFirstLastPara="1" wrap="square" lIns="91433" tIns="91433" rIns="91433" bIns="91433" anchor="ctr" anchorCtr="0">
              <a:noAutofit/>
            </a:bodyPr>
            <a:lstStyle/>
            <a:p>
              <a:endParaRPr sz="2400"/>
            </a:p>
          </p:txBody>
        </p:sp>
        <p:sp>
          <p:nvSpPr>
            <p:cNvPr id="163" name="Google Shape;163;p31"/>
            <p:cNvSpPr/>
            <p:nvPr/>
          </p:nvSpPr>
          <p:spPr>
            <a:xfrm>
              <a:off x="7854523" y="3053169"/>
              <a:ext cx="2528429" cy="720000"/>
            </a:xfrm>
            <a:prstGeom prst="rect">
              <a:avLst/>
            </a:prstGeom>
            <a:noFill/>
            <a:ln>
              <a:noFill/>
            </a:ln>
          </p:spPr>
          <p:txBody>
            <a:bodyPr spcFirstLastPara="1" wrap="square" lIns="91433" tIns="91433" rIns="91433" bIns="91433" anchor="ctr" anchorCtr="0">
              <a:noAutofit/>
            </a:bodyPr>
            <a:lstStyle/>
            <a:p>
              <a:endParaRPr sz="2400"/>
            </a:p>
          </p:txBody>
        </p:sp>
        <p:sp>
          <p:nvSpPr>
            <p:cNvPr id="164" name="Google Shape;164;p31"/>
            <p:cNvSpPr txBox="1"/>
            <p:nvPr/>
          </p:nvSpPr>
          <p:spPr>
            <a:xfrm>
              <a:off x="7854523" y="3053169"/>
              <a:ext cx="2528429" cy="720000"/>
            </a:xfrm>
            <a:prstGeom prst="rect">
              <a:avLst/>
            </a:prstGeom>
            <a:noFill/>
            <a:ln>
              <a:noFill/>
            </a:ln>
          </p:spPr>
          <p:txBody>
            <a:bodyPr spcFirstLastPara="1" wrap="square" lIns="0" tIns="0" rIns="0" bIns="0" anchor="t" anchorCtr="0">
              <a:noAutofit/>
            </a:bodyPr>
            <a:lstStyle/>
            <a:p>
              <a:pPr>
                <a:buClr>
                  <a:srgbClr val="000000"/>
                </a:buClr>
                <a:buSzPts val="1800"/>
              </a:pPr>
              <a:r>
                <a:rPr lang="en" sz="2400">
                  <a:solidFill>
                    <a:srgbClr val="000000"/>
                  </a:solidFill>
                  <a:latin typeface="Arial"/>
                  <a:ea typeface="Arial"/>
                  <a:cs typeface="Arial"/>
                  <a:sym typeface="Arial"/>
                </a:rPr>
                <a:t>Allows someone to achieve a goal</a:t>
              </a:r>
              <a:endParaRPr sz="2400">
                <a:solidFill>
                  <a:srgbClr val="000000"/>
                </a:solidFill>
                <a:latin typeface="Arial"/>
                <a:ea typeface="Arial"/>
                <a:cs typeface="Arial"/>
                <a:sym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2"/>
          <p:cNvSpPr txBox="1">
            <a:spLocks noGrp="1"/>
          </p:cNvSpPr>
          <p:nvPr>
            <p:ph type="title"/>
          </p:nvPr>
        </p:nvSpPr>
        <p:spPr>
          <a:xfrm>
            <a:off x="838200" y="365125"/>
            <a:ext cx="10515600" cy="1325563"/>
          </a:xfrm>
          <a:prstGeom prst="rect">
            <a:avLst/>
          </a:prstGeom>
          <a:noFill/>
          <a:ln>
            <a:noFill/>
          </a:ln>
        </p:spPr>
        <p:txBody>
          <a:bodyPr spcFirstLastPara="1" vert="horz" wrap="square" lIns="91433" tIns="45700" rIns="91433" bIns="45700" rtlCol="0" anchor="ctr" anchorCtr="0">
            <a:normAutofit/>
          </a:bodyPr>
          <a:lstStyle/>
          <a:p>
            <a:pPr>
              <a:spcBef>
                <a:spcPts val="0"/>
              </a:spcBef>
              <a:buClr>
                <a:srgbClr val="009999"/>
              </a:buClr>
              <a:buSzPts val="3300"/>
            </a:pPr>
            <a:r>
              <a:rPr lang="en"/>
              <a:t>A good form needs a lot of accessibility</a:t>
            </a:r>
            <a:endParaRPr/>
          </a:p>
        </p:txBody>
      </p:sp>
      <p:grpSp>
        <p:nvGrpSpPr>
          <p:cNvPr id="170" name="Google Shape;170;p32"/>
          <p:cNvGrpSpPr/>
          <p:nvPr/>
        </p:nvGrpSpPr>
        <p:grpSpPr>
          <a:xfrm>
            <a:off x="257237" y="2280360"/>
            <a:ext cx="10964108" cy="3352301"/>
            <a:chOff x="132198" y="420868"/>
            <a:chExt cx="10964108" cy="3352301"/>
          </a:xfrm>
        </p:grpSpPr>
        <p:sp>
          <p:nvSpPr>
            <p:cNvPr id="171" name="Google Shape;171;p32"/>
            <p:cNvSpPr/>
            <p:nvPr/>
          </p:nvSpPr>
          <p:spPr>
            <a:xfrm>
              <a:off x="1392433" y="420868"/>
              <a:ext cx="1887300" cy="1887300"/>
            </a:xfrm>
            <a:prstGeom prst="ellipse">
              <a:avLst/>
            </a:prstGeom>
            <a:solidFill>
              <a:srgbClr val="F2F2F2"/>
            </a:solidFill>
            <a:ln>
              <a:noFill/>
            </a:ln>
          </p:spPr>
          <p:txBody>
            <a:bodyPr spcFirstLastPara="1" wrap="square" lIns="91433" tIns="91433" rIns="91433" bIns="91433" anchor="ctr" anchorCtr="0">
              <a:noAutofit/>
            </a:bodyPr>
            <a:lstStyle/>
            <a:p>
              <a:endParaRPr sz="2400"/>
            </a:p>
          </p:txBody>
        </p:sp>
        <p:sp>
          <p:nvSpPr>
            <p:cNvPr id="172" name="Google Shape;172;p32"/>
            <p:cNvSpPr/>
            <p:nvPr/>
          </p:nvSpPr>
          <p:spPr>
            <a:xfrm>
              <a:off x="1794620" y="823056"/>
              <a:ext cx="1082700" cy="1082700"/>
            </a:xfrm>
            <a:prstGeom prst="rect">
              <a:avLst/>
            </a:prstGeom>
            <a:blipFill rotWithShape="1">
              <a:blip r:embed="rId3">
                <a:alphaModFix/>
              </a:blip>
              <a:stretch>
                <a:fillRect/>
              </a:stretch>
            </a:blipFill>
            <a:ln>
              <a:noFill/>
            </a:ln>
          </p:spPr>
          <p:txBody>
            <a:bodyPr spcFirstLastPara="1" wrap="square" lIns="91433" tIns="91433" rIns="91433" bIns="91433" anchor="ctr" anchorCtr="0">
              <a:noAutofit/>
            </a:bodyPr>
            <a:lstStyle/>
            <a:p>
              <a:endParaRPr sz="2400"/>
            </a:p>
          </p:txBody>
        </p:sp>
        <p:sp>
          <p:nvSpPr>
            <p:cNvPr id="173" name="Google Shape;173;p32"/>
            <p:cNvSpPr/>
            <p:nvPr/>
          </p:nvSpPr>
          <p:spPr>
            <a:xfrm>
              <a:off x="132198" y="3041879"/>
              <a:ext cx="3093750" cy="720000"/>
            </a:xfrm>
            <a:prstGeom prst="rect">
              <a:avLst/>
            </a:prstGeom>
            <a:noFill/>
            <a:ln>
              <a:noFill/>
            </a:ln>
          </p:spPr>
          <p:txBody>
            <a:bodyPr spcFirstLastPara="1" wrap="square" lIns="91433" tIns="91433" rIns="91433" bIns="91433" anchor="ctr" anchorCtr="0">
              <a:noAutofit/>
            </a:bodyPr>
            <a:lstStyle/>
            <a:p>
              <a:endParaRPr sz="2400"/>
            </a:p>
          </p:txBody>
        </p:sp>
        <p:sp>
          <p:nvSpPr>
            <p:cNvPr id="174" name="Google Shape;174;p32"/>
            <p:cNvSpPr txBox="1"/>
            <p:nvPr/>
          </p:nvSpPr>
          <p:spPr>
            <a:xfrm>
              <a:off x="845581" y="2884579"/>
              <a:ext cx="3093900" cy="720000"/>
            </a:xfrm>
            <a:prstGeom prst="rect">
              <a:avLst/>
            </a:prstGeom>
            <a:noFill/>
            <a:ln>
              <a:noFill/>
            </a:ln>
          </p:spPr>
          <p:txBody>
            <a:bodyPr spcFirstLastPara="1" wrap="square" lIns="0" tIns="0" rIns="0" bIns="0" anchor="t" anchorCtr="0">
              <a:noAutofit/>
            </a:bodyPr>
            <a:lstStyle/>
            <a:p>
              <a:pPr algn="ctr">
                <a:buClr>
                  <a:schemeClr val="dk1"/>
                </a:buClr>
                <a:buSzPts val="1800"/>
              </a:pPr>
              <a:r>
                <a:rPr lang="en" sz="2400">
                  <a:solidFill>
                    <a:schemeClr val="dk1"/>
                  </a:solidFill>
                  <a:latin typeface="Arial"/>
                  <a:ea typeface="Arial"/>
                  <a:cs typeface="Arial"/>
                  <a:sym typeface="Arial"/>
                </a:rPr>
                <a:t>Interaction design</a:t>
              </a:r>
              <a:endParaRPr sz="2400">
                <a:solidFill>
                  <a:schemeClr val="dk1"/>
                </a:solidFill>
                <a:latin typeface="Arial"/>
                <a:ea typeface="Arial"/>
                <a:cs typeface="Arial"/>
                <a:sym typeface="Arial"/>
              </a:endParaRPr>
            </a:p>
          </p:txBody>
        </p:sp>
        <p:sp>
          <p:nvSpPr>
            <p:cNvPr id="175" name="Google Shape;175;p32"/>
            <p:cNvSpPr/>
            <p:nvPr/>
          </p:nvSpPr>
          <p:spPr>
            <a:xfrm>
              <a:off x="5027589" y="420868"/>
              <a:ext cx="1887300" cy="1887300"/>
            </a:xfrm>
            <a:prstGeom prst="ellipse">
              <a:avLst/>
            </a:prstGeom>
            <a:solidFill>
              <a:srgbClr val="F2F2F2"/>
            </a:solidFill>
            <a:ln>
              <a:noFill/>
            </a:ln>
          </p:spPr>
          <p:txBody>
            <a:bodyPr spcFirstLastPara="1" wrap="square" lIns="91433" tIns="91433" rIns="91433" bIns="91433" anchor="ctr" anchorCtr="0">
              <a:noAutofit/>
            </a:bodyPr>
            <a:lstStyle/>
            <a:p>
              <a:endParaRPr sz="2400"/>
            </a:p>
          </p:txBody>
        </p:sp>
        <p:sp>
          <p:nvSpPr>
            <p:cNvPr id="176" name="Google Shape;176;p32"/>
            <p:cNvSpPr/>
            <p:nvPr/>
          </p:nvSpPr>
          <p:spPr>
            <a:xfrm>
              <a:off x="5429776" y="823056"/>
              <a:ext cx="1082700" cy="1082700"/>
            </a:xfrm>
            <a:prstGeom prst="rect">
              <a:avLst/>
            </a:prstGeom>
            <a:blipFill rotWithShape="1">
              <a:blip r:embed="rId4">
                <a:alphaModFix/>
              </a:blip>
              <a:stretch>
                <a:fillRect/>
              </a:stretch>
            </a:blipFill>
            <a:ln>
              <a:noFill/>
            </a:ln>
          </p:spPr>
          <p:txBody>
            <a:bodyPr spcFirstLastPara="1" wrap="square" lIns="91433" tIns="91433" rIns="91433" bIns="91433" anchor="ctr" anchorCtr="0">
              <a:noAutofit/>
            </a:bodyPr>
            <a:lstStyle/>
            <a:p>
              <a:endParaRPr sz="2400"/>
            </a:p>
          </p:txBody>
        </p:sp>
        <p:sp>
          <p:nvSpPr>
            <p:cNvPr id="177" name="Google Shape;177;p32"/>
            <p:cNvSpPr/>
            <p:nvPr/>
          </p:nvSpPr>
          <p:spPr>
            <a:xfrm>
              <a:off x="4365995" y="3041879"/>
              <a:ext cx="2099728" cy="720000"/>
            </a:xfrm>
            <a:prstGeom prst="rect">
              <a:avLst/>
            </a:prstGeom>
            <a:noFill/>
            <a:ln>
              <a:noFill/>
            </a:ln>
          </p:spPr>
          <p:txBody>
            <a:bodyPr spcFirstLastPara="1" wrap="square" lIns="91433" tIns="91433" rIns="91433" bIns="91433" anchor="ctr" anchorCtr="0">
              <a:noAutofit/>
            </a:bodyPr>
            <a:lstStyle/>
            <a:p>
              <a:endParaRPr sz="2400"/>
            </a:p>
          </p:txBody>
        </p:sp>
        <p:sp>
          <p:nvSpPr>
            <p:cNvPr id="178" name="Google Shape;178;p32"/>
            <p:cNvSpPr txBox="1"/>
            <p:nvPr/>
          </p:nvSpPr>
          <p:spPr>
            <a:xfrm>
              <a:off x="5079378" y="2884579"/>
              <a:ext cx="2099700" cy="720000"/>
            </a:xfrm>
            <a:prstGeom prst="rect">
              <a:avLst/>
            </a:prstGeom>
            <a:noFill/>
            <a:ln>
              <a:noFill/>
            </a:ln>
          </p:spPr>
          <p:txBody>
            <a:bodyPr spcFirstLastPara="1" wrap="square" lIns="0" tIns="0" rIns="0" bIns="0" anchor="t" anchorCtr="0">
              <a:noAutofit/>
            </a:bodyPr>
            <a:lstStyle/>
            <a:p>
              <a:pPr algn="ctr">
                <a:buClr>
                  <a:srgbClr val="000000"/>
                </a:buClr>
                <a:buSzPts val="1800"/>
              </a:pPr>
              <a:r>
                <a:rPr lang="en" sz="2400">
                  <a:solidFill>
                    <a:srgbClr val="000000"/>
                  </a:solidFill>
                  <a:latin typeface="Arial"/>
                  <a:ea typeface="Arial"/>
                  <a:cs typeface="Arial"/>
                  <a:sym typeface="Arial"/>
                </a:rPr>
                <a:t>Content design</a:t>
              </a:r>
              <a:endParaRPr sz="2400">
                <a:solidFill>
                  <a:srgbClr val="000000"/>
                </a:solidFill>
                <a:latin typeface="Arial"/>
                <a:ea typeface="Arial"/>
                <a:cs typeface="Arial"/>
                <a:sym typeface="Arial"/>
              </a:endParaRPr>
            </a:p>
          </p:txBody>
        </p:sp>
        <p:sp>
          <p:nvSpPr>
            <p:cNvPr id="179" name="Google Shape;179;p32"/>
            <p:cNvSpPr/>
            <p:nvPr/>
          </p:nvSpPr>
          <p:spPr>
            <a:xfrm>
              <a:off x="8662745" y="420868"/>
              <a:ext cx="1887300" cy="1887300"/>
            </a:xfrm>
            <a:prstGeom prst="ellipse">
              <a:avLst/>
            </a:prstGeom>
            <a:solidFill>
              <a:srgbClr val="F2F2F2"/>
            </a:solidFill>
            <a:ln>
              <a:noFill/>
            </a:ln>
          </p:spPr>
          <p:txBody>
            <a:bodyPr spcFirstLastPara="1" wrap="square" lIns="91433" tIns="91433" rIns="91433" bIns="91433" anchor="ctr" anchorCtr="0">
              <a:noAutofit/>
            </a:bodyPr>
            <a:lstStyle/>
            <a:p>
              <a:endParaRPr sz="2400"/>
            </a:p>
          </p:txBody>
        </p:sp>
        <p:sp>
          <p:nvSpPr>
            <p:cNvPr id="180" name="Google Shape;180;p32"/>
            <p:cNvSpPr/>
            <p:nvPr/>
          </p:nvSpPr>
          <p:spPr>
            <a:xfrm>
              <a:off x="9064933" y="823056"/>
              <a:ext cx="1082700" cy="1082700"/>
            </a:xfrm>
            <a:prstGeom prst="rect">
              <a:avLst/>
            </a:prstGeom>
            <a:blipFill rotWithShape="1">
              <a:blip r:embed="rId5">
                <a:alphaModFix/>
              </a:blip>
              <a:stretch>
                <a:fillRect/>
              </a:stretch>
            </a:blipFill>
            <a:ln>
              <a:noFill/>
            </a:ln>
          </p:spPr>
          <p:txBody>
            <a:bodyPr spcFirstLastPara="1" wrap="square" lIns="91433" tIns="91433" rIns="91433" bIns="91433" anchor="ctr" anchorCtr="0">
              <a:noAutofit/>
            </a:bodyPr>
            <a:lstStyle/>
            <a:p>
              <a:endParaRPr sz="2400"/>
            </a:p>
          </p:txBody>
        </p:sp>
        <p:sp>
          <p:nvSpPr>
            <p:cNvPr id="181" name="Google Shape;181;p32"/>
            <p:cNvSpPr/>
            <p:nvPr/>
          </p:nvSpPr>
          <p:spPr>
            <a:xfrm>
              <a:off x="7854523" y="3053169"/>
              <a:ext cx="2528429" cy="720000"/>
            </a:xfrm>
            <a:prstGeom prst="rect">
              <a:avLst/>
            </a:prstGeom>
            <a:noFill/>
            <a:ln>
              <a:noFill/>
            </a:ln>
          </p:spPr>
          <p:txBody>
            <a:bodyPr spcFirstLastPara="1" wrap="square" lIns="91433" tIns="91433" rIns="91433" bIns="91433" anchor="ctr" anchorCtr="0">
              <a:noAutofit/>
            </a:bodyPr>
            <a:lstStyle/>
            <a:p>
              <a:endParaRPr sz="2400"/>
            </a:p>
          </p:txBody>
        </p:sp>
        <p:sp>
          <p:nvSpPr>
            <p:cNvPr id="182" name="Google Shape;182;p32"/>
            <p:cNvSpPr txBox="1"/>
            <p:nvPr/>
          </p:nvSpPr>
          <p:spPr>
            <a:xfrm>
              <a:off x="8567906" y="2895869"/>
              <a:ext cx="2528400" cy="720000"/>
            </a:xfrm>
            <a:prstGeom prst="rect">
              <a:avLst/>
            </a:prstGeom>
            <a:noFill/>
            <a:ln>
              <a:noFill/>
            </a:ln>
          </p:spPr>
          <p:txBody>
            <a:bodyPr spcFirstLastPara="1" wrap="square" lIns="0" tIns="0" rIns="0" bIns="0" anchor="t" anchorCtr="0">
              <a:noAutofit/>
            </a:bodyPr>
            <a:lstStyle/>
            <a:p>
              <a:pPr algn="ctr">
                <a:buClr>
                  <a:srgbClr val="000000"/>
                </a:buClr>
                <a:buSzPts val="1800"/>
              </a:pPr>
              <a:r>
                <a:rPr lang="en" sz="2400">
                  <a:solidFill>
                    <a:srgbClr val="000000"/>
                  </a:solidFill>
                  <a:latin typeface="Arial"/>
                  <a:ea typeface="Arial"/>
                  <a:cs typeface="Arial"/>
                  <a:sym typeface="Arial"/>
                </a:rPr>
                <a:t>Service design</a:t>
              </a:r>
              <a:endParaRPr sz="2400">
                <a:solidFill>
                  <a:srgbClr val="000000"/>
                </a:solidFill>
                <a:latin typeface="Arial"/>
                <a:ea typeface="Arial"/>
                <a:cs typeface="Arial"/>
                <a:sym typeface="Aria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8" name="Google Shape;188;p33"/>
          <p:cNvSpPr txBox="1">
            <a:spLocks noGrp="1"/>
          </p:cNvSpPr>
          <p:nvPr>
            <p:ph type="body" idx="2"/>
          </p:nvPr>
        </p:nvSpPr>
        <p:spPr>
          <a:xfrm>
            <a:off x="274100" y="1582433"/>
            <a:ext cx="4011200" cy="3372400"/>
          </a:xfrm>
          <a:prstGeom prst="rect">
            <a:avLst/>
          </a:prstGeom>
          <a:noFill/>
          <a:ln>
            <a:noFill/>
          </a:ln>
        </p:spPr>
        <p:txBody>
          <a:bodyPr spcFirstLastPara="1" vert="horz" wrap="square" lIns="91433" tIns="45700" rIns="91433" bIns="45700" rtlCol="0" anchor="t" anchorCtr="0">
            <a:normAutofit/>
          </a:bodyPr>
          <a:lstStyle/>
          <a:p>
            <a:pPr marL="0" indent="0">
              <a:spcBef>
                <a:spcPts val="0"/>
              </a:spcBef>
            </a:pPr>
            <a:r>
              <a:rPr lang="en"/>
              <a:t>Takeaway</a:t>
            </a:r>
            <a:endParaRPr/>
          </a:p>
        </p:txBody>
      </p:sp>
      <p:sp>
        <p:nvSpPr>
          <p:cNvPr id="187" name="Google Shape;187;p33"/>
          <p:cNvSpPr txBox="1">
            <a:spLocks noGrp="1"/>
          </p:cNvSpPr>
          <p:nvPr>
            <p:ph type="body" idx="1"/>
          </p:nvPr>
        </p:nvSpPr>
        <p:spPr>
          <a:xfrm>
            <a:off x="4864800" y="1582433"/>
            <a:ext cx="6815600" cy="4365200"/>
          </a:xfrm>
          <a:prstGeom prst="rect">
            <a:avLst/>
          </a:prstGeom>
          <a:noFill/>
          <a:ln>
            <a:noFill/>
          </a:ln>
        </p:spPr>
        <p:txBody>
          <a:bodyPr spcFirstLastPara="1" vert="horz" wrap="square" lIns="91433" tIns="45700" rIns="91433" bIns="45700" rtlCol="0" anchor="t" anchorCtr="0">
            <a:normAutofit/>
          </a:bodyPr>
          <a:lstStyle/>
          <a:p>
            <a:pPr marL="0" indent="0">
              <a:spcBef>
                <a:spcPts val="0"/>
              </a:spcBef>
            </a:pPr>
            <a:r>
              <a:rPr lang="en"/>
              <a:t>A good form is easy to:</a:t>
            </a:r>
            <a:endParaRPr/>
          </a:p>
          <a:p>
            <a:pPr marL="575719" indent="-567252">
              <a:buFont typeface="Arial"/>
              <a:buChar char="•"/>
            </a:pPr>
            <a:r>
              <a:rPr lang="en"/>
              <a:t>read and use</a:t>
            </a:r>
            <a:endParaRPr/>
          </a:p>
          <a:p>
            <a:pPr marL="575719" indent="-567252">
              <a:buFont typeface="Arial"/>
              <a:buChar char="•"/>
            </a:pPr>
            <a:r>
              <a:rPr lang="en"/>
              <a:t>understand and answer</a:t>
            </a:r>
            <a:endParaRPr/>
          </a:p>
          <a:p>
            <a:pPr marL="575719" indent="-567252">
              <a:buFont typeface="Arial"/>
              <a:buChar char="•"/>
            </a:pPr>
            <a:r>
              <a:rPr lang="en"/>
              <a:t>get it done and move on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8"/>
          <p:cNvSpPr txBox="1">
            <a:spLocks noGrp="1"/>
          </p:cNvSpPr>
          <p:nvPr>
            <p:ph type="title"/>
          </p:nvPr>
        </p:nvSpPr>
        <p:spPr>
          <a:xfrm>
            <a:off x="839789" y="457200"/>
            <a:ext cx="4849404" cy="1600200"/>
          </a:xfrm>
          <a:prstGeom prst="rect">
            <a:avLst/>
          </a:prstGeom>
          <a:noFill/>
          <a:ln>
            <a:noFill/>
          </a:ln>
        </p:spPr>
        <p:txBody>
          <a:bodyPr spcFirstLastPara="1" vert="horz" wrap="square" lIns="91433" tIns="45700" rIns="91433" bIns="45700" rtlCol="0" anchor="b" anchorCtr="0">
            <a:normAutofit/>
          </a:bodyPr>
          <a:lstStyle/>
          <a:p>
            <a:pPr>
              <a:spcBef>
                <a:spcPts val="0"/>
              </a:spcBef>
              <a:buClr>
                <a:srgbClr val="009999"/>
              </a:buClr>
              <a:buSzPts val="2400"/>
            </a:pPr>
            <a:r>
              <a:rPr lang="en" dirty="0"/>
              <a:t>The form has an accessibility statement</a:t>
            </a:r>
            <a:endParaRPr dirty="0"/>
          </a:p>
        </p:txBody>
      </p:sp>
      <p:sp>
        <p:nvSpPr>
          <p:cNvPr id="5" name="TextBox 4">
            <a:extLst>
              <a:ext uri="{FF2B5EF4-FFF2-40B4-BE49-F238E27FC236}">
                <a16:creationId xmlns:a16="http://schemas.microsoft.com/office/drawing/2014/main" id="{FC0A130F-5996-3D35-A5D2-62CAA519334B}"/>
              </a:ext>
            </a:extLst>
          </p:cNvPr>
          <p:cNvSpPr txBox="1"/>
          <p:nvPr/>
        </p:nvSpPr>
        <p:spPr>
          <a:xfrm>
            <a:off x="840195" y="2276272"/>
            <a:ext cx="4709469" cy="1261884"/>
          </a:xfrm>
          <a:prstGeom prst="rect">
            <a:avLst/>
          </a:prstGeom>
          <a:noFill/>
        </p:spPr>
        <p:txBody>
          <a:bodyPr wrap="square" lIns="91440" tIns="45720" rIns="91440" bIns="45720" rtlCol="0" anchor="t">
            <a:spAutoFit/>
          </a:bodyPr>
          <a:lstStyle/>
          <a:p>
            <a:r>
              <a:rPr lang="en-US" sz="2000" dirty="0">
                <a:solidFill>
                  <a:srgbClr val="0563C1"/>
                </a:solidFill>
                <a:hlinkClick r:id="rId3"/>
              </a:rPr>
              <a:t>https://edinburghocm.itsvc.co.uk/Home/Accessibility</a:t>
            </a:r>
            <a:r>
              <a:rPr lang="en-US" sz="2000" dirty="0">
                <a:solidFill>
                  <a:srgbClr val="262626"/>
                </a:solidFill>
              </a:rPr>
              <a:t> </a:t>
            </a:r>
            <a:endParaRPr lang="en-US" dirty="0"/>
          </a:p>
          <a:p>
            <a:br>
              <a:rPr lang="en-US" dirty="0"/>
            </a:br>
            <a:endParaRPr lang="en-US" dirty="0"/>
          </a:p>
        </p:txBody>
      </p:sp>
      <p:pic>
        <p:nvPicPr>
          <p:cNvPr id="4" name="Picture 3" descr="A screenshot from the City of Edinburgh Council website. &#10;&#10;It's got text and boxes to type into. &#10;&#10;&quot;Parking ticket viewer&#10;Enter Penalty Charge Notice (PCN) number and vehicle registration&#10;&#10;PCN number&#10;Your PCN number starting with ED or EB followed by 8 digits&#10;[box to type into]&#10;&#10;Registration number&#10;Your vehicle registration number (number plate)&#10;[Box to type into]&#10;Button labelled 'search'&#10;&#10;You can use this facility to view details, photographs or footage of your PCN.&#10;&#10;Screenshot finishes with a link: Our accessibility statement">
            <a:extLst>
              <a:ext uri="{FF2B5EF4-FFF2-40B4-BE49-F238E27FC236}">
                <a16:creationId xmlns:a16="http://schemas.microsoft.com/office/drawing/2014/main" id="{407BFD2B-AC92-2EF3-F06D-3AF6003E99ED}"/>
              </a:ext>
            </a:extLst>
          </p:cNvPr>
          <p:cNvPicPr>
            <a:picLocks noChangeAspect="1"/>
          </p:cNvPicPr>
          <p:nvPr/>
        </p:nvPicPr>
        <p:blipFill>
          <a:blip r:embed="rId4"/>
          <a:stretch>
            <a:fillRect/>
          </a:stretch>
        </p:blipFill>
        <p:spPr>
          <a:xfrm>
            <a:off x="6431617" y="0"/>
            <a:ext cx="5100497" cy="6858000"/>
          </a:xfrm>
          <a:prstGeom prst="rect">
            <a:avLst/>
          </a:prstGeom>
          <a:ln>
            <a:solidFill>
              <a:schemeClr val="accent1"/>
            </a:solidFill>
          </a:ln>
        </p:spPr>
      </p:pic>
      <p:pic>
        <p:nvPicPr>
          <p:cNvPr id="2" name="Picture 1" descr="A qr code for the City of Edinburgh accessibility statement&#10;&#10;">
            <a:extLst>
              <a:ext uri="{FF2B5EF4-FFF2-40B4-BE49-F238E27FC236}">
                <a16:creationId xmlns:a16="http://schemas.microsoft.com/office/drawing/2014/main" id="{6F1D24AE-E3CC-BEBB-51D9-41A73FB13362}"/>
              </a:ext>
            </a:extLst>
          </p:cNvPr>
          <p:cNvPicPr>
            <a:picLocks noChangeAspect="1"/>
          </p:cNvPicPr>
          <p:nvPr/>
        </p:nvPicPr>
        <p:blipFill>
          <a:blip r:embed="rId5"/>
          <a:stretch>
            <a:fillRect/>
          </a:stretch>
        </p:blipFill>
        <p:spPr>
          <a:xfrm>
            <a:off x="838200" y="3228975"/>
            <a:ext cx="1809750" cy="1809750"/>
          </a:xfrm>
          <a:prstGeom prst="rect">
            <a:avLst/>
          </a:prstGeom>
        </p:spPr>
      </p:pic>
    </p:spTree>
    <p:extLst>
      <p:ext uri="{BB962C8B-B14F-4D97-AF65-F5344CB8AC3E}">
        <p14:creationId xmlns:p14="http://schemas.microsoft.com/office/powerpoint/2010/main" val="74835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D95E756-EA39-F786-BB95-CF918CBE4A17}"/>
              </a:ext>
            </a:extLst>
          </p:cNvPr>
          <p:cNvSpPr>
            <a:spLocks noGrp="1"/>
          </p:cNvSpPr>
          <p:nvPr>
            <p:ph type="title"/>
          </p:nvPr>
        </p:nvSpPr>
        <p:spPr/>
        <p:txBody>
          <a:bodyPr>
            <a:normAutofit fontScale="90000"/>
          </a:bodyPr>
          <a:lstStyle/>
          <a:p>
            <a:r>
              <a:rPr lang="en-GB" dirty="0"/>
              <a:t>Let’s have a look at the accessibility statement</a:t>
            </a:r>
          </a:p>
        </p:txBody>
      </p:sp>
      <p:pic>
        <p:nvPicPr>
          <p:cNvPr id="2" name="Picture 1" descr="A page of a website&#10;&#10;Description automatically generated">
            <a:extLst>
              <a:ext uri="{FF2B5EF4-FFF2-40B4-BE49-F238E27FC236}">
                <a16:creationId xmlns:a16="http://schemas.microsoft.com/office/drawing/2014/main" id="{18A706E0-492A-DCB4-06D7-0BED41FBBA7F}"/>
              </a:ext>
            </a:extLst>
          </p:cNvPr>
          <p:cNvPicPr>
            <a:picLocks noChangeAspect="1"/>
          </p:cNvPicPr>
          <p:nvPr/>
        </p:nvPicPr>
        <p:blipFill>
          <a:blip r:embed="rId2"/>
          <a:srcRect t="8621" r="167" b="9195"/>
          <a:stretch/>
        </p:blipFill>
        <p:spPr>
          <a:xfrm>
            <a:off x="6520192" y="0"/>
            <a:ext cx="4794362" cy="6864576"/>
          </a:xfrm>
          <a:prstGeom prst="rect">
            <a:avLst/>
          </a:prstGeom>
        </p:spPr>
      </p:pic>
      <p:sp>
        <p:nvSpPr>
          <p:cNvPr id="9" name="TextBox 8">
            <a:extLst>
              <a:ext uri="{FF2B5EF4-FFF2-40B4-BE49-F238E27FC236}">
                <a16:creationId xmlns:a16="http://schemas.microsoft.com/office/drawing/2014/main" id="{06DA2E26-A707-4249-2E36-6E61EE229483}"/>
              </a:ext>
            </a:extLst>
          </p:cNvPr>
          <p:cNvSpPr txBox="1"/>
          <p:nvPr/>
        </p:nvSpPr>
        <p:spPr>
          <a:xfrm>
            <a:off x="840195" y="2276272"/>
            <a:ext cx="5524020" cy="4308872"/>
          </a:xfrm>
          <a:prstGeom prst="rect">
            <a:avLst/>
          </a:prstGeom>
          <a:noFill/>
        </p:spPr>
        <p:txBody>
          <a:bodyPr wrap="square" lIns="91440" tIns="45720" rIns="91440" bIns="45720" rtlCol="0" anchor="t">
            <a:spAutoFit/>
          </a:bodyPr>
          <a:lstStyle/>
          <a:p>
            <a:r>
              <a:rPr lang="en-US" sz="2000" dirty="0">
                <a:solidFill>
                  <a:srgbClr val="0563C1"/>
                </a:solidFill>
                <a:hlinkClick r:id="rId3"/>
              </a:rPr>
              <a:t>https://edinburghocm.itsvc.co.uk/Home/Accessibility</a:t>
            </a:r>
            <a:r>
              <a:rPr lang="en-US" sz="2000" dirty="0">
                <a:solidFill>
                  <a:srgbClr val="262626"/>
                </a:solidFill>
              </a:rPr>
              <a:t> </a:t>
            </a:r>
            <a:endParaRPr lang="en-US" dirty="0"/>
          </a:p>
          <a:p>
            <a:endParaRPr lang="en-US" sz="2000" dirty="0">
              <a:solidFill>
                <a:srgbClr val="262626"/>
              </a:solidFill>
              <a:cs typeface="Arial"/>
            </a:endParaRPr>
          </a:p>
          <a:p>
            <a:r>
              <a:rPr lang="en-US" sz="2000" dirty="0">
                <a:solidFill>
                  <a:srgbClr val="000000"/>
                </a:solidFill>
                <a:cs typeface="Arial"/>
              </a:rPr>
              <a:t>It was last tested in 2022 using a browser extension and with screen reader software.</a:t>
            </a:r>
            <a:endParaRPr lang="en-US" sz="2000">
              <a:cs typeface="Arial"/>
            </a:endParaRPr>
          </a:p>
          <a:p>
            <a:endParaRPr lang="en-US" sz="2000" dirty="0">
              <a:solidFill>
                <a:srgbClr val="262626"/>
              </a:solidFill>
              <a:cs typeface="Arial"/>
            </a:endParaRPr>
          </a:p>
          <a:p>
            <a:r>
              <a:rPr lang="en-US" sz="2000" dirty="0">
                <a:solidFill>
                  <a:srgbClr val="262626"/>
                </a:solidFill>
                <a:cs typeface="Arial"/>
              </a:rPr>
              <a:t>Says that the portal is accessible apart from:</a:t>
            </a:r>
          </a:p>
          <a:p>
            <a:pPr marL="342900" indent="-342900">
              <a:buFont typeface="Calibri"/>
              <a:buChar char="-"/>
            </a:pPr>
            <a:r>
              <a:rPr lang="en-US" sz="2000" dirty="0">
                <a:solidFill>
                  <a:srgbClr val="262626"/>
                </a:solidFill>
                <a:cs typeface="Arial"/>
              </a:rPr>
              <a:t>Inaccessible images and videos for parts of evidence</a:t>
            </a:r>
            <a:endParaRPr lang="en-US" dirty="0">
              <a:solidFill>
                <a:srgbClr val="000000"/>
              </a:solidFill>
              <a:cs typeface="Arial"/>
            </a:endParaRPr>
          </a:p>
          <a:p>
            <a:pPr marL="342900" indent="-342900">
              <a:buFont typeface="Calibri"/>
              <a:buChar char="-"/>
            </a:pPr>
            <a:r>
              <a:rPr lang="en-US" sz="2000" dirty="0">
                <a:solidFill>
                  <a:srgbClr val="262626"/>
                </a:solidFill>
                <a:cs typeface="Arial"/>
              </a:rPr>
              <a:t>alerts that are not a compliance error but could be improved</a:t>
            </a:r>
          </a:p>
          <a:p>
            <a:endParaRPr lang="en-US" dirty="0">
              <a:cs typeface="Arial" panose="020B0604020202020204"/>
            </a:endParaRPr>
          </a:p>
          <a:p>
            <a:br>
              <a:rPr lang="en-US" dirty="0"/>
            </a:br>
            <a:endParaRPr lang="en-US">
              <a:cs typeface="Arial"/>
            </a:endParaRPr>
          </a:p>
        </p:txBody>
      </p:sp>
    </p:spTree>
    <p:extLst>
      <p:ext uri="{BB962C8B-B14F-4D97-AF65-F5344CB8AC3E}">
        <p14:creationId xmlns:p14="http://schemas.microsoft.com/office/powerpoint/2010/main" val="4075509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6F382-181E-9BC4-A976-1D781F953735}"/>
              </a:ext>
            </a:extLst>
          </p:cNvPr>
          <p:cNvSpPr>
            <a:spLocks noGrp="1"/>
          </p:cNvSpPr>
          <p:nvPr>
            <p:ph type="title"/>
          </p:nvPr>
        </p:nvSpPr>
        <p:spPr/>
        <p:txBody>
          <a:bodyPr/>
          <a:lstStyle/>
          <a:p>
            <a:r>
              <a:rPr lang="en-GB" dirty="0"/>
              <a:t>Let’s introduce ourselves</a:t>
            </a:r>
          </a:p>
        </p:txBody>
      </p:sp>
      <p:sp>
        <p:nvSpPr>
          <p:cNvPr id="3" name="Content Placeholder 2">
            <a:extLst>
              <a:ext uri="{FF2B5EF4-FFF2-40B4-BE49-F238E27FC236}">
                <a16:creationId xmlns:a16="http://schemas.microsoft.com/office/drawing/2014/main" id="{50A5F412-678C-479D-A917-B96E1730D6AE}"/>
              </a:ext>
            </a:extLst>
          </p:cNvPr>
          <p:cNvSpPr>
            <a:spLocks noGrp="1"/>
          </p:cNvSpPr>
          <p:nvPr>
            <p:ph idx="1"/>
          </p:nvPr>
        </p:nvSpPr>
        <p:spPr/>
        <p:txBody>
          <a:bodyPr/>
          <a:lstStyle/>
          <a:p>
            <a:r>
              <a:rPr lang="en-GB" dirty="0"/>
              <a:t>We are Caroline and Vicky</a:t>
            </a:r>
          </a:p>
          <a:p>
            <a:r>
              <a:rPr lang="en-GB" dirty="0"/>
              <a:t>Say hello to the people on your table</a:t>
            </a:r>
          </a:p>
        </p:txBody>
      </p:sp>
      <p:pic>
        <p:nvPicPr>
          <p:cNvPr id="4" name="Google Shape;354;p58" descr="pencil signifying an exercise for participants to complete">
            <a:extLst>
              <a:ext uri="{FF2B5EF4-FFF2-40B4-BE49-F238E27FC236}">
                <a16:creationId xmlns:a16="http://schemas.microsoft.com/office/drawing/2014/main" id="{E3A07C12-4211-7B75-5011-7CB673730C84}"/>
              </a:ext>
            </a:extLst>
          </p:cNvPr>
          <p:cNvPicPr preferRelativeResize="0"/>
          <p:nvPr/>
        </p:nvPicPr>
        <p:blipFill rotWithShape="1">
          <a:blip r:embed="rId2">
            <a:alphaModFix/>
          </a:blip>
          <a:srcRect/>
          <a:stretch/>
        </p:blipFill>
        <p:spPr>
          <a:xfrm>
            <a:off x="10014101" y="4891087"/>
            <a:ext cx="1681163" cy="1703388"/>
          </a:xfrm>
          <a:prstGeom prst="rect">
            <a:avLst/>
          </a:prstGeom>
          <a:noFill/>
          <a:ln>
            <a:noFill/>
          </a:ln>
        </p:spPr>
      </p:pic>
    </p:spTree>
    <p:extLst>
      <p:ext uri="{BB962C8B-B14F-4D97-AF65-F5344CB8AC3E}">
        <p14:creationId xmlns:p14="http://schemas.microsoft.com/office/powerpoint/2010/main" val="2251227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8" name="Google Shape;188;p33"/>
          <p:cNvSpPr txBox="1">
            <a:spLocks noGrp="1"/>
          </p:cNvSpPr>
          <p:nvPr>
            <p:ph type="body" idx="2"/>
          </p:nvPr>
        </p:nvSpPr>
        <p:spPr>
          <a:xfrm>
            <a:off x="274100" y="1582433"/>
            <a:ext cx="4011200" cy="3372400"/>
          </a:xfrm>
          <a:prstGeom prst="rect">
            <a:avLst/>
          </a:prstGeom>
          <a:noFill/>
          <a:ln>
            <a:noFill/>
          </a:ln>
        </p:spPr>
        <p:txBody>
          <a:bodyPr spcFirstLastPara="1" vert="horz" wrap="square" lIns="91433" tIns="45700" rIns="91433" bIns="45700" rtlCol="0" anchor="t" anchorCtr="0">
            <a:normAutofit/>
          </a:bodyPr>
          <a:lstStyle/>
          <a:p>
            <a:pPr marL="0" indent="0">
              <a:spcBef>
                <a:spcPts val="0"/>
              </a:spcBef>
            </a:pPr>
            <a:r>
              <a:rPr lang="en"/>
              <a:t>Takeaway</a:t>
            </a:r>
            <a:endParaRPr/>
          </a:p>
        </p:txBody>
      </p:sp>
      <p:sp>
        <p:nvSpPr>
          <p:cNvPr id="187" name="Google Shape;187;p33"/>
          <p:cNvSpPr txBox="1">
            <a:spLocks noGrp="1"/>
          </p:cNvSpPr>
          <p:nvPr>
            <p:ph type="body" idx="1"/>
          </p:nvPr>
        </p:nvSpPr>
        <p:spPr>
          <a:xfrm>
            <a:off x="4864800" y="1582433"/>
            <a:ext cx="6815600" cy="4365200"/>
          </a:xfrm>
          <a:prstGeom prst="rect">
            <a:avLst/>
          </a:prstGeom>
          <a:noFill/>
          <a:ln>
            <a:noFill/>
          </a:ln>
        </p:spPr>
        <p:txBody>
          <a:bodyPr spcFirstLastPara="1" vert="horz" wrap="square" lIns="91433" tIns="45700" rIns="91433" bIns="45700" rtlCol="0" anchor="t" anchorCtr="0">
            <a:normAutofit/>
          </a:bodyPr>
          <a:lstStyle/>
          <a:p>
            <a:pPr marL="0" indent="0">
              <a:spcBef>
                <a:spcPts val="0"/>
              </a:spcBef>
            </a:pPr>
            <a:r>
              <a:rPr lang="en-GB" dirty="0">
                <a:latin typeface="Arial"/>
                <a:cs typeface="Arial"/>
              </a:rPr>
              <a:t>Just because something has an accessibility statement does not mean that it is accessible or usable.</a:t>
            </a:r>
            <a:endParaRPr lang="en-US" dirty="0"/>
          </a:p>
        </p:txBody>
      </p:sp>
    </p:spTree>
    <p:extLst>
      <p:ext uri="{BB962C8B-B14F-4D97-AF65-F5344CB8AC3E}">
        <p14:creationId xmlns:p14="http://schemas.microsoft.com/office/powerpoint/2010/main" val="3018872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4"/>
          <p:cNvSpPr txBox="1">
            <a:spLocks noGrp="1"/>
          </p:cNvSpPr>
          <p:nvPr>
            <p:ph type="title"/>
          </p:nvPr>
        </p:nvSpPr>
        <p:spPr>
          <a:xfrm>
            <a:off x="838200" y="365125"/>
            <a:ext cx="10515600" cy="1325563"/>
          </a:xfrm>
          <a:prstGeom prst="rect">
            <a:avLst/>
          </a:prstGeom>
          <a:noFill/>
          <a:ln>
            <a:noFill/>
          </a:ln>
        </p:spPr>
        <p:txBody>
          <a:bodyPr spcFirstLastPara="1" vert="horz" wrap="square" lIns="91433" tIns="45700" rIns="91433" bIns="45700" rtlCol="0" anchor="ctr" anchorCtr="0">
            <a:normAutofit/>
          </a:bodyPr>
          <a:lstStyle/>
          <a:p>
            <a:pPr>
              <a:spcBef>
                <a:spcPts val="0"/>
              </a:spcBef>
              <a:buClr>
                <a:srgbClr val="009999"/>
              </a:buClr>
              <a:buSzPts val="3300"/>
            </a:pPr>
            <a:r>
              <a:rPr lang="en"/>
              <a:t>Today’s focus is one specific question</a:t>
            </a:r>
            <a:endParaRPr/>
          </a:p>
        </p:txBody>
      </p:sp>
      <p:sp>
        <p:nvSpPr>
          <p:cNvPr id="195" name="Google Shape;195;p34"/>
          <p:cNvSpPr/>
          <p:nvPr/>
        </p:nvSpPr>
        <p:spPr>
          <a:xfrm>
            <a:off x="838200" y="1520500"/>
            <a:ext cx="10790400" cy="1772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nSpc>
                <a:spcPct val="90000"/>
              </a:lnSpc>
              <a:buClr>
                <a:srgbClr val="262626"/>
              </a:buClr>
              <a:buSzPts val="2100"/>
            </a:pPr>
            <a:r>
              <a:rPr lang="en" sz="2667" b="1">
                <a:solidFill>
                  <a:srgbClr val="262626"/>
                </a:solidFill>
              </a:rPr>
              <a:t>Scenario</a:t>
            </a:r>
            <a:br>
              <a:rPr lang="en" sz="2533">
                <a:solidFill>
                  <a:srgbClr val="262626"/>
                </a:solidFill>
              </a:rPr>
            </a:br>
            <a:r>
              <a:rPr lang="en" sz="2667">
                <a:solidFill>
                  <a:srgbClr val="262626"/>
                </a:solidFill>
              </a:rPr>
              <a:t>You have been asked to develop a digital version of a paper-based form. One of the form fields is ‘phone number’ - today we’ll focus on this field in our design backlog.</a:t>
            </a:r>
            <a:endParaRPr sz="1733"/>
          </a:p>
        </p:txBody>
      </p:sp>
      <p:sp>
        <p:nvSpPr>
          <p:cNvPr id="194" name="Google Shape;194;p34"/>
          <p:cNvSpPr txBox="1">
            <a:spLocks noGrp="1"/>
          </p:cNvSpPr>
          <p:nvPr>
            <p:ph type="body" idx="1"/>
          </p:nvPr>
        </p:nvSpPr>
        <p:spPr>
          <a:xfrm>
            <a:off x="838200" y="3670200"/>
            <a:ext cx="10790400" cy="2506800"/>
          </a:xfrm>
          <a:prstGeom prst="rect">
            <a:avLst/>
          </a:prstGeom>
          <a:noFill/>
          <a:ln>
            <a:noFill/>
          </a:ln>
        </p:spPr>
        <p:txBody>
          <a:bodyPr spcFirstLastPara="1" vert="horz" wrap="square" lIns="91433" tIns="45700" rIns="91433" bIns="45700" rtlCol="0" anchor="t" anchorCtr="0">
            <a:noAutofit/>
          </a:bodyPr>
          <a:lstStyle/>
          <a:p>
            <a:pPr marL="0" indent="0">
              <a:spcBef>
                <a:spcPts val="0"/>
              </a:spcBef>
              <a:buClr>
                <a:srgbClr val="262626"/>
              </a:buClr>
              <a:buSzPts val="2100"/>
              <a:buNone/>
            </a:pPr>
            <a:r>
              <a:rPr lang="en"/>
              <a:t>We’ll think about </a:t>
            </a:r>
            <a:br>
              <a:rPr lang="en"/>
            </a:br>
            <a:br>
              <a:rPr lang="en"/>
            </a:br>
            <a:r>
              <a:rPr lang="en"/>
              <a:t>	“What’s the best way to ask for a phone number?”</a:t>
            </a:r>
            <a:br>
              <a:rPr lang="en"/>
            </a:br>
            <a:endParaRPr/>
          </a:p>
          <a:p>
            <a:pPr marL="0" indent="0">
              <a:spcBef>
                <a:spcPts val="1067"/>
              </a:spcBef>
              <a:buClr>
                <a:srgbClr val="262626"/>
              </a:buClr>
              <a:buSzPts val="2100"/>
              <a:buNone/>
            </a:pPr>
            <a:r>
              <a:rPr lang="en"/>
              <a:t>What could possibly go wrong?</a:t>
            </a:r>
            <a:endParaRPr/>
          </a:p>
          <a:p>
            <a:pPr marL="0" indent="0">
              <a:spcBef>
                <a:spcPts val="1067"/>
              </a:spcBef>
              <a:buClr>
                <a:srgbClr val="262626"/>
              </a:buClr>
              <a:buSzPts val="2100"/>
              <a:buNone/>
            </a:pPr>
            <a:endParaRPr/>
          </a:p>
          <a:p>
            <a:pPr marL="0" indent="0">
              <a:spcBef>
                <a:spcPts val="1067"/>
              </a:spcBef>
              <a:buClr>
                <a:srgbClr val="262626"/>
              </a:buClr>
              <a:buSzPts val="2100"/>
              <a:buNone/>
            </a:pPr>
            <a:endParaRPr/>
          </a:p>
          <a:p>
            <a:pPr marL="237061" indent="-50799">
              <a:spcBef>
                <a:spcPts val="1067"/>
              </a:spcBef>
              <a:buClr>
                <a:srgbClr val="262626"/>
              </a:buClr>
              <a:buSzPts val="2100"/>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50"/>
          <p:cNvSpPr txBox="1">
            <a:spLocks noGrp="1"/>
          </p:cNvSpPr>
          <p:nvPr>
            <p:ph type="title"/>
          </p:nvPr>
        </p:nvSpPr>
        <p:spPr>
          <a:xfrm>
            <a:off x="838200" y="365125"/>
            <a:ext cx="10515600" cy="1325563"/>
          </a:xfrm>
          <a:prstGeom prst="rect">
            <a:avLst/>
          </a:prstGeom>
          <a:noFill/>
          <a:ln>
            <a:noFill/>
          </a:ln>
        </p:spPr>
        <p:txBody>
          <a:bodyPr spcFirstLastPara="1" vert="horz" wrap="square" lIns="91433" tIns="45700" rIns="91433" bIns="45700" rtlCol="0" anchor="ctr" anchorCtr="0">
            <a:normAutofit/>
          </a:bodyPr>
          <a:lstStyle/>
          <a:p>
            <a:pPr>
              <a:spcBef>
                <a:spcPts val="0"/>
              </a:spcBef>
              <a:buClr>
                <a:srgbClr val="009999"/>
              </a:buClr>
              <a:buSzPts val="3300"/>
            </a:pPr>
            <a:r>
              <a:rPr lang="en" dirty="0"/>
              <a:t>Think about services and phone numbers</a:t>
            </a:r>
            <a:endParaRPr dirty="0"/>
          </a:p>
        </p:txBody>
      </p:sp>
      <p:sp>
        <p:nvSpPr>
          <p:cNvPr id="298" name="Google Shape;298;p50"/>
          <p:cNvSpPr txBox="1">
            <a:spLocks noGrp="1"/>
          </p:cNvSpPr>
          <p:nvPr>
            <p:ph type="body" idx="1"/>
          </p:nvPr>
        </p:nvSpPr>
        <p:spPr>
          <a:xfrm>
            <a:off x="838201" y="1825625"/>
            <a:ext cx="8998527" cy="4351339"/>
          </a:xfrm>
          <a:prstGeom prst="rect">
            <a:avLst/>
          </a:prstGeom>
          <a:noFill/>
          <a:ln>
            <a:noFill/>
          </a:ln>
        </p:spPr>
        <p:txBody>
          <a:bodyPr spcFirstLastPara="1" vert="horz" wrap="square" lIns="91433" tIns="45700" rIns="91433" bIns="45700" rtlCol="0" anchor="t" anchorCtr="0">
            <a:normAutofit/>
          </a:bodyPr>
          <a:lstStyle/>
          <a:p>
            <a:pPr marL="8467" indent="0">
              <a:lnSpc>
                <a:spcPct val="110000"/>
              </a:lnSpc>
              <a:spcBef>
                <a:spcPts val="0"/>
              </a:spcBef>
              <a:buClr>
                <a:srgbClr val="262626"/>
              </a:buClr>
              <a:buSzPts val="2100"/>
              <a:buNone/>
            </a:pPr>
            <a:r>
              <a:rPr lang="en" dirty="0"/>
              <a:t>If yo</a:t>
            </a:r>
            <a:r>
              <a:rPr lang="en-GB" dirty="0"/>
              <a:t>u have designed or worked on a service that included a question about a phone number, </a:t>
            </a:r>
          </a:p>
          <a:p>
            <a:pPr marL="8467" indent="0">
              <a:lnSpc>
                <a:spcPct val="110000"/>
              </a:lnSpc>
              <a:spcBef>
                <a:spcPts val="0"/>
              </a:spcBef>
              <a:buClr>
                <a:srgbClr val="262626"/>
              </a:buClr>
              <a:buSzPts val="2100"/>
              <a:buNone/>
            </a:pPr>
            <a:r>
              <a:rPr lang="en-GB" dirty="0"/>
              <a:t>please raise your hand</a:t>
            </a:r>
            <a:endParaRPr dirty="0"/>
          </a:p>
          <a:p>
            <a:pPr marL="0" indent="0">
              <a:spcBef>
                <a:spcPts val="1067"/>
              </a:spcBef>
              <a:buClr>
                <a:srgbClr val="262626"/>
              </a:buClr>
              <a:buSzPts val="2100"/>
              <a:buNone/>
            </a:pPr>
            <a:br>
              <a:rPr lang="en" dirty="0"/>
            </a:br>
            <a:endParaRPr dirty="0"/>
          </a:p>
        </p:txBody>
      </p:sp>
      <p:pic>
        <p:nvPicPr>
          <p:cNvPr id="2" name="Google Shape;354;p58" descr="pencil signifying an exercise for participants to complete">
            <a:extLst>
              <a:ext uri="{FF2B5EF4-FFF2-40B4-BE49-F238E27FC236}">
                <a16:creationId xmlns:a16="http://schemas.microsoft.com/office/drawing/2014/main" id="{3303F1B8-E983-8147-0C03-376FE6E79745}"/>
              </a:ext>
            </a:extLst>
          </p:cNvPr>
          <p:cNvPicPr preferRelativeResize="0"/>
          <p:nvPr/>
        </p:nvPicPr>
        <p:blipFill rotWithShape="1">
          <a:blip r:embed="rId3">
            <a:alphaModFix/>
          </a:blip>
          <a:srcRect/>
          <a:stretch/>
        </p:blipFill>
        <p:spPr>
          <a:xfrm>
            <a:off x="10014101" y="4891087"/>
            <a:ext cx="1681163" cy="1703388"/>
          </a:xfrm>
          <a:prstGeom prst="rect">
            <a:avLst/>
          </a:prstGeom>
          <a:noFill/>
          <a:ln>
            <a:noFill/>
          </a:ln>
        </p:spPr>
      </p:pic>
    </p:spTree>
    <p:extLst>
      <p:ext uri="{BB962C8B-B14F-4D97-AF65-F5344CB8AC3E}">
        <p14:creationId xmlns:p14="http://schemas.microsoft.com/office/powerpoint/2010/main" val="29741261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50"/>
          <p:cNvSpPr txBox="1">
            <a:spLocks noGrp="1"/>
          </p:cNvSpPr>
          <p:nvPr>
            <p:ph type="title"/>
          </p:nvPr>
        </p:nvSpPr>
        <p:spPr>
          <a:xfrm>
            <a:off x="838200" y="365125"/>
            <a:ext cx="10515600" cy="1325563"/>
          </a:xfrm>
          <a:prstGeom prst="rect">
            <a:avLst/>
          </a:prstGeom>
          <a:noFill/>
          <a:ln>
            <a:noFill/>
          </a:ln>
        </p:spPr>
        <p:txBody>
          <a:bodyPr spcFirstLastPara="1" vert="horz" wrap="square" lIns="91433" tIns="45700" rIns="91433" bIns="45700" rtlCol="0" anchor="ctr" anchorCtr="0">
            <a:normAutofit/>
          </a:bodyPr>
          <a:lstStyle/>
          <a:p>
            <a:pPr>
              <a:spcBef>
                <a:spcPts val="0"/>
              </a:spcBef>
              <a:buClr>
                <a:srgbClr val="009999"/>
              </a:buClr>
              <a:buSzPts val="3300"/>
            </a:pPr>
            <a:r>
              <a:rPr lang="en" dirty="0"/>
              <a:t>Share your thoughts about phones</a:t>
            </a:r>
            <a:endParaRPr dirty="0"/>
          </a:p>
        </p:txBody>
      </p:sp>
      <p:sp>
        <p:nvSpPr>
          <p:cNvPr id="298" name="Google Shape;298;p50"/>
          <p:cNvSpPr txBox="1">
            <a:spLocks noGrp="1"/>
          </p:cNvSpPr>
          <p:nvPr>
            <p:ph type="body" idx="1"/>
          </p:nvPr>
        </p:nvSpPr>
        <p:spPr>
          <a:xfrm>
            <a:off x="838201" y="1825625"/>
            <a:ext cx="8998527" cy="4351339"/>
          </a:xfrm>
          <a:prstGeom prst="rect">
            <a:avLst/>
          </a:prstGeom>
          <a:noFill/>
          <a:ln>
            <a:noFill/>
          </a:ln>
        </p:spPr>
        <p:txBody>
          <a:bodyPr spcFirstLastPara="1" vert="horz" wrap="square" lIns="91433" tIns="45700" rIns="91433" bIns="45700" rtlCol="0" anchor="t" anchorCtr="0">
            <a:normAutofit/>
          </a:bodyPr>
          <a:lstStyle/>
          <a:p>
            <a:pPr marL="237061" indent="-228594">
              <a:lnSpc>
                <a:spcPct val="110000"/>
              </a:lnSpc>
              <a:spcBef>
                <a:spcPts val="0"/>
              </a:spcBef>
              <a:buClr>
                <a:srgbClr val="262626"/>
              </a:buClr>
              <a:buSzPts val="2100"/>
            </a:pPr>
            <a:r>
              <a:rPr lang="en" dirty="0"/>
              <a:t>Have a look at your phone</a:t>
            </a:r>
            <a:endParaRPr dirty="0"/>
          </a:p>
          <a:p>
            <a:pPr marL="694249" lvl="1" indent="-237061">
              <a:lnSpc>
                <a:spcPct val="110000"/>
              </a:lnSpc>
              <a:spcBef>
                <a:spcPts val="533"/>
              </a:spcBef>
              <a:buClr>
                <a:srgbClr val="262626"/>
              </a:buClr>
              <a:buSzPts val="1800"/>
            </a:pPr>
            <a:r>
              <a:rPr lang="en" dirty="0"/>
              <a:t>Is there only one or do you have several? </a:t>
            </a:r>
            <a:endParaRPr dirty="0"/>
          </a:p>
          <a:p>
            <a:pPr marL="237061" indent="-228594">
              <a:lnSpc>
                <a:spcPct val="110000"/>
              </a:lnSpc>
              <a:spcBef>
                <a:spcPts val="1067"/>
              </a:spcBef>
              <a:buClr>
                <a:srgbClr val="262626"/>
              </a:buClr>
              <a:buSzPts val="2100"/>
            </a:pPr>
            <a:r>
              <a:rPr lang="en" dirty="0"/>
              <a:t>Consider calls received and messages </a:t>
            </a:r>
            <a:endParaRPr dirty="0"/>
          </a:p>
          <a:p>
            <a:pPr marL="694249" lvl="1" indent="-237061">
              <a:lnSpc>
                <a:spcPct val="110000"/>
              </a:lnSpc>
              <a:spcBef>
                <a:spcPts val="533"/>
              </a:spcBef>
              <a:buClr>
                <a:srgbClr val="262626"/>
              </a:buClr>
              <a:buSzPts val="1800"/>
            </a:pPr>
            <a:r>
              <a:rPr lang="en" dirty="0"/>
              <a:t>What did you get and why? </a:t>
            </a:r>
            <a:endParaRPr dirty="0"/>
          </a:p>
          <a:p>
            <a:pPr marL="694249" lvl="1" indent="-237061">
              <a:lnSpc>
                <a:spcPct val="110000"/>
              </a:lnSpc>
              <a:spcBef>
                <a:spcPts val="533"/>
              </a:spcBef>
              <a:buClr>
                <a:srgbClr val="262626"/>
              </a:buClr>
              <a:buSzPts val="1800"/>
            </a:pPr>
            <a:r>
              <a:rPr lang="en" dirty="0"/>
              <a:t>How did you react? </a:t>
            </a:r>
            <a:endParaRPr dirty="0"/>
          </a:p>
          <a:p>
            <a:pPr marL="237061" indent="-228594">
              <a:lnSpc>
                <a:spcPct val="110000"/>
              </a:lnSpc>
              <a:spcBef>
                <a:spcPts val="1067"/>
              </a:spcBef>
              <a:buClr>
                <a:srgbClr val="262626"/>
              </a:buClr>
              <a:buSzPts val="2100"/>
            </a:pPr>
            <a:r>
              <a:rPr lang="en" dirty="0"/>
              <a:t>Any extra thoughts?</a:t>
            </a:r>
            <a:br>
              <a:rPr lang="en" dirty="0"/>
            </a:br>
            <a:endParaRPr dirty="0"/>
          </a:p>
        </p:txBody>
      </p:sp>
      <p:pic>
        <p:nvPicPr>
          <p:cNvPr id="2" name="Google Shape;354;p58" descr="pencil signifying an exercise for participants to complete">
            <a:extLst>
              <a:ext uri="{FF2B5EF4-FFF2-40B4-BE49-F238E27FC236}">
                <a16:creationId xmlns:a16="http://schemas.microsoft.com/office/drawing/2014/main" id="{3303F1B8-E983-8147-0C03-376FE6E79745}"/>
              </a:ext>
            </a:extLst>
          </p:cNvPr>
          <p:cNvPicPr preferRelativeResize="0"/>
          <p:nvPr/>
        </p:nvPicPr>
        <p:blipFill rotWithShape="1">
          <a:blip r:embed="rId3">
            <a:alphaModFix/>
          </a:blip>
          <a:srcRect/>
          <a:stretch/>
        </p:blipFill>
        <p:spPr>
          <a:xfrm>
            <a:off x="10014101" y="4891087"/>
            <a:ext cx="1681163" cy="1703388"/>
          </a:xfrm>
          <a:prstGeom prst="rect">
            <a:avLst/>
          </a:prstGeom>
          <a:noFill/>
          <a:ln>
            <a:noFill/>
          </a:ln>
        </p:spPr>
      </p:pic>
    </p:spTree>
    <p:extLst>
      <p:ext uri="{BB962C8B-B14F-4D97-AF65-F5344CB8AC3E}">
        <p14:creationId xmlns:p14="http://schemas.microsoft.com/office/powerpoint/2010/main" val="40545826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7"/>
          <p:cNvSpPr txBox="1">
            <a:spLocks noGrp="1"/>
          </p:cNvSpPr>
          <p:nvPr>
            <p:ph type="title"/>
          </p:nvPr>
        </p:nvSpPr>
        <p:spPr>
          <a:xfrm>
            <a:off x="838200" y="365125"/>
            <a:ext cx="10515600" cy="1325600"/>
          </a:xfrm>
          <a:prstGeom prst="rect">
            <a:avLst/>
          </a:prstGeom>
          <a:noFill/>
          <a:ln>
            <a:noFill/>
          </a:ln>
        </p:spPr>
        <p:txBody>
          <a:bodyPr spcFirstLastPara="1" vert="horz" wrap="square" lIns="91433" tIns="45700" rIns="91433" bIns="45700" rtlCol="0" anchor="ctr" anchorCtr="0">
            <a:normAutofit/>
          </a:bodyPr>
          <a:lstStyle/>
          <a:p>
            <a:pPr>
              <a:spcBef>
                <a:spcPts val="0"/>
              </a:spcBef>
              <a:buClr>
                <a:srgbClr val="009999"/>
              </a:buClr>
              <a:buSzPts val="3300"/>
            </a:pPr>
            <a:r>
              <a:rPr lang="en"/>
              <a:t>Agenda</a:t>
            </a:r>
            <a:endParaRPr/>
          </a:p>
        </p:txBody>
      </p:sp>
      <p:sp>
        <p:nvSpPr>
          <p:cNvPr id="126" name="Google Shape;126;p27"/>
          <p:cNvSpPr txBox="1">
            <a:spLocks noGrp="1"/>
          </p:cNvSpPr>
          <p:nvPr>
            <p:ph type="body" idx="1"/>
          </p:nvPr>
        </p:nvSpPr>
        <p:spPr>
          <a:xfrm>
            <a:off x="838200" y="1825625"/>
            <a:ext cx="10515600" cy="4351200"/>
          </a:xfrm>
          <a:prstGeom prst="rect">
            <a:avLst/>
          </a:prstGeom>
          <a:noFill/>
          <a:ln>
            <a:noFill/>
          </a:ln>
        </p:spPr>
        <p:txBody>
          <a:bodyPr spcFirstLastPara="1" vert="horz" wrap="square" lIns="91433" tIns="45700" rIns="91433" bIns="45700" rtlCol="0" anchor="t" anchorCtr="0">
            <a:normAutofit/>
          </a:bodyPr>
          <a:lstStyle/>
          <a:p>
            <a:pPr marL="0" indent="0" defTabSz="594769">
              <a:lnSpc>
                <a:spcPct val="100000"/>
              </a:lnSpc>
              <a:spcBef>
                <a:spcPts val="0"/>
              </a:spcBef>
              <a:buClr>
                <a:srgbClr val="262626"/>
              </a:buClr>
              <a:buSzPts val="2100"/>
              <a:buNone/>
            </a:pPr>
            <a:r>
              <a:rPr lang="en" dirty="0">
                <a:solidFill>
                  <a:srgbClr val="009999"/>
                </a:solidFill>
                <a:sym typeface="Wingdings" panose="05000000000000000000" pitchFamily="2" charset="2"/>
              </a:rPr>
              <a:t></a:t>
            </a:r>
            <a:r>
              <a:rPr lang="en" dirty="0">
                <a:solidFill>
                  <a:srgbClr val="009999"/>
                </a:solidFill>
              </a:rPr>
              <a:t>	</a:t>
            </a:r>
            <a:r>
              <a:rPr lang="en" dirty="0">
                <a:solidFill>
                  <a:srgbClr val="62C0C0"/>
                </a:solidFill>
              </a:rPr>
              <a:t>Introduction</a:t>
            </a:r>
          </a:p>
          <a:p>
            <a:pPr marL="0" indent="0" defTabSz="594769">
              <a:lnSpc>
                <a:spcPct val="100000"/>
              </a:lnSpc>
              <a:spcBef>
                <a:spcPts val="0"/>
              </a:spcBef>
              <a:buSzPts val="2100"/>
              <a:buNone/>
            </a:pPr>
            <a:r>
              <a:rPr lang="en-US" dirty="0">
                <a:solidFill>
                  <a:schemeClr val="tx1"/>
                </a:solidFill>
              </a:rPr>
              <a:t>	Challenge 1:	Think about types of disability</a:t>
            </a:r>
          </a:p>
          <a:p>
            <a:pPr marL="0" indent="0" defTabSz="594769">
              <a:lnSpc>
                <a:spcPct val="100000"/>
              </a:lnSpc>
              <a:spcBef>
                <a:spcPts val="0"/>
              </a:spcBef>
              <a:buSzPts val="2100"/>
              <a:buNone/>
            </a:pPr>
            <a:r>
              <a:rPr lang="en" dirty="0">
                <a:solidFill>
                  <a:schemeClr val="tx1"/>
                </a:solidFill>
              </a:rPr>
              <a:t>	Challenge 2: 	Use the Web Content Accessibility Guidelines</a:t>
            </a:r>
            <a:endParaRPr dirty="0">
              <a:solidFill>
                <a:schemeClr val="tx1"/>
              </a:solidFill>
            </a:endParaRPr>
          </a:p>
          <a:p>
            <a:pPr marL="0" indent="0" defTabSz="594769">
              <a:lnSpc>
                <a:spcPct val="100000"/>
              </a:lnSpc>
              <a:spcBef>
                <a:spcPts val="0"/>
              </a:spcBef>
              <a:buSzPts val="2100"/>
              <a:buNone/>
            </a:pPr>
            <a:r>
              <a:rPr lang="en" dirty="0">
                <a:solidFill>
                  <a:schemeClr val="tx1"/>
                </a:solidFill>
              </a:rPr>
              <a:t>	Challenge 3:	</a:t>
            </a:r>
            <a:r>
              <a:rPr lang="en-US" dirty="0">
                <a:solidFill>
                  <a:schemeClr val="tx1"/>
                </a:solidFill>
              </a:rPr>
              <a:t>Use a Web Design System</a:t>
            </a:r>
          </a:p>
          <a:p>
            <a:pPr marL="0" indent="0" defTabSz="594769">
              <a:lnSpc>
                <a:spcPct val="100000"/>
              </a:lnSpc>
              <a:spcBef>
                <a:spcPts val="0"/>
              </a:spcBef>
              <a:buSzPts val="2100"/>
              <a:buNone/>
            </a:pPr>
            <a:r>
              <a:rPr lang="en-US" dirty="0">
                <a:solidFill>
                  <a:schemeClr val="tx1"/>
                </a:solidFill>
              </a:rPr>
              <a:t>	Challenge 4: 	Think about why we ask for a phone number</a:t>
            </a:r>
          </a:p>
          <a:p>
            <a:pPr marL="0" indent="0" defTabSz="594769">
              <a:lnSpc>
                <a:spcPct val="100000"/>
              </a:lnSpc>
              <a:spcBef>
                <a:spcPts val="0"/>
              </a:spcBef>
              <a:buSzPts val="2100"/>
              <a:buNone/>
            </a:pPr>
            <a:r>
              <a:rPr lang="en" dirty="0">
                <a:solidFill>
                  <a:schemeClr val="tx1"/>
                </a:solidFill>
              </a:rPr>
              <a:t>	Challenge 5:	Make a question protocol</a:t>
            </a:r>
            <a:endParaRPr dirty="0">
              <a:solidFill>
                <a:schemeClr val="tx1"/>
              </a:solidFill>
            </a:endParaRPr>
          </a:p>
          <a:p>
            <a:pPr marL="0" indent="0" defTabSz="594769">
              <a:lnSpc>
                <a:spcPct val="100000"/>
              </a:lnSpc>
              <a:spcBef>
                <a:spcPts val="0"/>
              </a:spcBef>
              <a:buSzPts val="2100"/>
              <a:buNone/>
            </a:pPr>
            <a:r>
              <a:rPr lang="en" dirty="0">
                <a:solidFill>
                  <a:schemeClr val="tx1"/>
                </a:solidFill>
              </a:rPr>
              <a:t>	Challenge 6:	Make a prototype</a:t>
            </a:r>
          </a:p>
          <a:p>
            <a:pPr marL="0" indent="0" defTabSz="594769">
              <a:lnSpc>
                <a:spcPct val="100000"/>
              </a:lnSpc>
              <a:spcBef>
                <a:spcPts val="0"/>
              </a:spcBef>
              <a:buSzPts val="2100"/>
              <a:buNone/>
            </a:pPr>
            <a:r>
              <a:rPr lang="en" dirty="0">
                <a:solidFill>
                  <a:schemeClr val="tx1"/>
                </a:solidFill>
              </a:rPr>
              <a:t>	Challenge 7:	Think about implementation (and code)</a:t>
            </a:r>
            <a:endParaRPr dirty="0">
              <a:solidFill>
                <a:schemeClr val="tx1"/>
              </a:solidFill>
            </a:endParaRPr>
          </a:p>
          <a:p>
            <a:pPr marL="0" indent="0" defTabSz="594769">
              <a:lnSpc>
                <a:spcPct val="100000"/>
              </a:lnSpc>
              <a:spcBef>
                <a:spcPts val="0"/>
              </a:spcBef>
              <a:buSzPts val="2100"/>
              <a:buNone/>
            </a:pPr>
            <a:r>
              <a:rPr lang="en" dirty="0">
                <a:solidFill>
                  <a:schemeClr val="tx1"/>
                </a:solidFill>
              </a:rPr>
              <a:t>	Wrap up</a:t>
            </a:r>
            <a:endParaRPr dirty="0">
              <a:solidFill>
                <a:schemeClr val="tx1"/>
              </a:solidFill>
            </a:endParaRPr>
          </a:p>
        </p:txBody>
      </p:sp>
    </p:spTree>
    <p:extLst>
      <p:ext uri="{BB962C8B-B14F-4D97-AF65-F5344CB8AC3E}">
        <p14:creationId xmlns:p14="http://schemas.microsoft.com/office/powerpoint/2010/main" val="27528187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61"/>
          <p:cNvSpPr txBox="1">
            <a:spLocks noGrp="1"/>
          </p:cNvSpPr>
          <p:nvPr>
            <p:ph type="title"/>
          </p:nvPr>
        </p:nvSpPr>
        <p:spPr>
          <a:prstGeom prst="rect">
            <a:avLst/>
          </a:prstGeom>
          <a:noFill/>
          <a:ln>
            <a:noFill/>
          </a:ln>
        </p:spPr>
        <p:txBody>
          <a:bodyPr spcFirstLastPara="1" vert="horz" wrap="square" lIns="91433" tIns="45700" rIns="91433" bIns="45700" rtlCol="0" anchor="ctr" anchorCtr="0">
            <a:normAutofit/>
          </a:bodyPr>
          <a:lstStyle/>
          <a:p>
            <a:pPr>
              <a:spcBef>
                <a:spcPts val="0"/>
              </a:spcBef>
              <a:buClr>
                <a:srgbClr val="009999"/>
              </a:buClr>
              <a:buSzPts val="3300"/>
            </a:pPr>
            <a:r>
              <a:rPr lang="en" dirty="0"/>
              <a:t>Challenge 1:</a:t>
            </a:r>
            <a:br>
              <a:rPr lang="en" dirty="0"/>
            </a:br>
            <a:r>
              <a:rPr lang="en" dirty="0"/>
              <a:t>Think about types of disability </a:t>
            </a:r>
            <a:endParaRPr dirty="0"/>
          </a:p>
        </p:txBody>
      </p:sp>
      <p:sp>
        <p:nvSpPr>
          <p:cNvPr id="3" name="Content Placeholder 2">
            <a:extLst>
              <a:ext uri="{FF2B5EF4-FFF2-40B4-BE49-F238E27FC236}">
                <a16:creationId xmlns:a16="http://schemas.microsoft.com/office/drawing/2014/main" id="{1E47157D-22BB-2886-28BE-54DEB4E48610}"/>
              </a:ext>
            </a:extLst>
          </p:cNvPr>
          <p:cNvSpPr>
            <a:spLocks noGrp="1"/>
          </p:cNvSpPr>
          <p:nvPr>
            <p:ph idx="1"/>
          </p:nvPr>
        </p:nvSpPr>
        <p:spPr/>
        <p:txBody>
          <a:bodyPr/>
          <a:lstStyle/>
          <a:p>
            <a:r>
              <a:rPr lang="en" dirty="0"/>
              <a:t>Think about someone you know, maybe in your family, </a:t>
            </a:r>
            <a:br>
              <a:rPr lang="en" dirty="0"/>
            </a:br>
            <a:r>
              <a:rPr lang="en" dirty="0"/>
              <a:t>who has a different experience to you with their phone</a:t>
            </a:r>
          </a:p>
          <a:p>
            <a:r>
              <a:rPr lang="en-GB" dirty="0"/>
              <a:t>Share your stories on your table (2 minutes)</a:t>
            </a:r>
          </a:p>
          <a:p>
            <a:endParaRPr lang="en-GB" dirty="0"/>
          </a:p>
          <a:p>
            <a:r>
              <a:rPr lang="en-GB" dirty="0"/>
              <a:t>Feedback</a:t>
            </a:r>
          </a:p>
          <a:p>
            <a:pPr lvl="1"/>
            <a:r>
              <a:rPr lang="en-GB" dirty="0"/>
              <a:t>Did any story from your table include a disabled person or someone with a disability?</a:t>
            </a:r>
          </a:p>
        </p:txBody>
      </p:sp>
      <p:pic>
        <p:nvPicPr>
          <p:cNvPr id="2" name="Google Shape;229;p39" descr="pencil signifying an exercise for participants to complete">
            <a:extLst>
              <a:ext uri="{FF2B5EF4-FFF2-40B4-BE49-F238E27FC236}">
                <a16:creationId xmlns:a16="http://schemas.microsoft.com/office/drawing/2014/main" id="{64D7AF75-0361-6AC3-F21C-4646EB1F2260}"/>
              </a:ext>
            </a:extLst>
          </p:cNvPr>
          <p:cNvPicPr preferRelativeResize="0"/>
          <p:nvPr/>
        </p:nvPicPr>
        <p:blipFill rotWithShape="1">
          <a:blip r:embed="rId3">
            <a:alphaModFix/>
          </a:blip>
          <a:srcRect/>
          <a:stretch/>
        </p:blipFill>
        <p:spPr>
          <a:xfrm>
            <a:off x="10014101" y="4891087"/>
            <a:ext cx="1681163" cy="1703388"/>
          </a:xfrm>
          <a:prstGeom prst="rect">
            <a:avLst/>
          </a:prstGeom>
          <a:noFill/>
          <a:ln>
            <a:noFill/>
          </a:ln>
        </p:spPr>
      </p:pic>
    </p:spTree>
    <p:extLst>
      <p:ext uri="{BB962C8B-B14F-4D97-AF65-F5344CB8AC3E}">
        <p14:creationId xmlns:p14="http://schemas.microsoft.com/office/powerpoint/2010/main" val="34952787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61"/>
          <p:cNvSpPr txBox="1">
            <a:spLocks noGrp="1"/>
          </p:cNvSpPr>
          <p:nvPr>
            <p:ph type="title"/>
          </p:nvPr>
        </p:nvSpPr>
        <p:spPr>
          <a:xfrm>
            <a:off x="838200" y="365125"/>
            <a:ext cx="10515600" cy="1325563"/>
          </a:xfrm>
          <a:prstGeom prst="rect">
            <a:avLst/>
          </a:prstGeom>
          <a:noFill/>
          <a:ln>
            <a:noFill/>
          </a:ln>
        </p:spPr>
        <p:txBody>
          <a:bodyPr spcFirstLastPara="1" vert="horz" wrap="square" lIns="91433" tIns="45700" rIns="91433" bIns="45700" rtlCol="0" anchor="ctr" anchorCtr="0">
            <a:normAutofit/>
          </a:bodyPr>
          <a:lstStyle/>
          <a:p>
            <a:pPr>
              <a:spcBef>
                <a:spcPts val="0"/>
              </a:spcBef>
              <a:buClr>
                <a:srgbClr val="009999"/>
              </a:buClr>
              <a:buSzPts val="3300"/>
            </a:pPr>
            <a:r>
              <a:rPr lang="en" dirty="0"/>
              <a:t>Consider permanent, temporary, and </a:t>
            </a:r>
            <a:br>
              <a:rPr lang="en" dirty="0"/>
            </a:br>
            <a:r>
              <a:rPr lang="en" dirty="0"/>
              <a:t>situational disabilities</a:t>
            </a:r>
            <a:endParaRPr dirty="0"/>
          </a:p>
        </p:txBody>
      </p:sp>
      <p:pic>
        <p:nvPicPr>
          <p:cNvPr id="375" name="Google Shape;375;p61" descr="Icons illustrating people with permanent, temporary, and situational disabilities. Set 1 is Touch: one arm, arm injury, and new parent&#10;Set 2 is See: blind, cataract, distracted driver"/>
          <p:cNvPicPr preferRelativeResize="0"/>
          <p:nvPr/>
        </p:nvPicPr>
        <p:blipFill rotWithShape="1">
          <a:blip r:embed="rId3">
            <a:alphaModFix/>
          </a:blip>
          <a:srcRect t="9231"/>
          <a:stretch/>
        </p:blipFill>
        <p:spPr>
          <a:xfrm>
            <a:off x="838200" y="2016170"/>
            <a:ext cx="4220667" cy="3468565"/>
          </a:xfrm>
          <a:prstGeom prst="rect">
            <a:avLst/>
          </a:prstGeom>
          <a:noFill/>
          <a:ln>
            <a:noFill/>
          </a:ln>
        </p:spPr>
      </p:pic>
      <p:pic>
        <p:nvPicPr>
          <p:cNvPr id="376" name="Google Shape;376;p61" descr="More icons illustrating people with permanent, temporary, and situational disabilities. &#10;Set 3 is Hear: Deaf, ear infection, bartender&#10;Set 4 is Speak: Non-verbal, laryngitis, heavy accent"/>
          <p:cNvPicPr preferRelativeResize="0"/>
          <p:nvPr/>
        </p:nvPicPr>
        <p:blipFill rotWithShape="1">
          <a:blip r:embed="rId4">
            <a:alphaModFix/>
          </a:blip>
          <a:srcRect t="1729"/>
          <a:stretch/>
        </p:blipFill>
        <p:spPr>
          <a:xfrm>
            <a:off x="5170821" y="2016170"/>
            <a:ext cx="4267964" cy="3480233"/>
          </a:xfrm>
          <a:prstGeom prst="rect">
            <a:avLst/>
          </a:prstGeom>
          <a:noFill/>
          <a:ln>
            <a:noFill/>
          </a:ln>
        </p:spPr>
      </p:pic>
      <p:sp>
        <p:nvSpPr>
          <p:cNvPr id="377" name="Google Shape;377;p61"/>
          <p:cNvSpPr txBox="1"/>
          <p:nvPr/>
        </p:nvSpPr>
        <p:spPr>
          <a:xfrm>
            <a:off x="708150" y="5729409"/>
            <a:ext cx="7146975" cy="301700"/>
          </a:xfrm>
          <a:prstGeom prst="rect">
            <a:avLst/>
          </a:prstGeom>
          <a:noFill/>
          <a:ln>
            <a:noFill/>
          </a:ln>
        </p:spPr>
        <p:txBody>
          <a:bodyPr spcFirstLastPara="1" wrap="square" lIns="121900" tIns="121900" rIns="121900" bIns="121900" anchor="t" anchorCtr="0">
            <a:noAutofit/>
          </a:bodyPr>
          <a:lstStyle/>
          <a:p>
            <a:r>
              <a:rPr lang="en" sz="1450" dirty="0">
                <a:solidFill>
                  <a:schemeClr val="hlink"/>
                </a:solidFill>
                <a:ea typeface="+mn-lt"/>
                <a:cs typeface="+mn-lt"/>
              </a:rPr>
              <a:t>https://inclusive.microsoft.design/tools-and-activities/Inclusive101Guidebook.pdf</a:t>
            </a:r>
            <a:endParaRPr lang="en-US" dirty="0">
              <a:solidFill>
                <a:schemeClr val="hlink"/>
              </a:solidFill>
            </a:endParaRPr>
          </a:p>
        </p:txBody>
      </p:sp>
    </p:spTree>
    <p:extLst>
      <p:ext uri="{BB962C8B-B14F-4D97-AF65-F5344CB8AC3E}">
        <p14:creationId xmlns:p14="http://schemas.microsoft.com/office/powerpoint/2010/main" val="1199036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38720-A4D9-6CD5-56B7-4705ABBA3D10}"/>
              </a:ext>
            </a:extLst>
          </p:cNvPr>
          <p:cNvSpPr>
            <a:spLocks noGrp="1"/>
          </p:cNvSpPr>
          <p:nvPr>
            <p:ph type="title"/>
          </p:nvPr>
        </p:nvSpPr>
        <p:spPr/>
        <p:txBody>
          <a:bodyPr/>
          <a:lstStyle/>
          <a:p>
            <a:r>
              <a:rPr lang="en-GB" dirty="0"/>
              <a:t>Keep ONE person in mind for this workshop</a:t>
            </a:r>
          </a:p>
        </p:txBody>
      </p:sp>
      <p:sp>
        <p:nvSpPr>
          <p:cNvPr id="3" name="Content Placeholder 2">
            <a:extLst>
              <a:ext uri="{FF2B5EF4-FFF2-40B4-BE49-F238E27FC236}">
                <a16:creationId xmlns:a16="http://schemas.microsoft.com/office/drawing/2014/main" id="{49B8E598-31DF-1CE4-4977-F3018D85E3B8}"/>
              </a:ext>
            </a:extLst>
          </p:cNvPr>
          <p:cNvSpPr>
            <a:spLocks noGrp="1"/>
          </p:cNvSpPr>
          <p:nvPr>
            <p:ph idx="1"/>
          </p:nvPr>
        </p:nvSpPr>
        <p:spPr/>
        <p:txBody>
          <a:bodyPr/>
          <a:lstStyle/>
          <a:p>
            <a:r>
              <a:rPr lang="en-GB" dirty="0"/>
              <a:t>Please choose one person who has a permanent, temporary, or situational disability that affects how they use a phone</a:t>
            </a:r>
          </a:p>
          <a:p>
            <a:r>
              <a:rPr lang="en-GB" dirty="0"/>
              <a:t>Share your choice with your table</a:t>
            </a:r>
          </a:p>
          <a:p>
            <a:pPr lvl="1"/>
            <a:r>
              <a:rPr lang="en-GB" dirty="0"/>
              <a:t>You may want to change your choice when you hear the others</a:t>
            </a:r>
          </a:p>
        </p:txBody>
      </p:sp>
      <p:pic>
        <p:nvPicPr>
          <p:cNvPr id="4" name="Google Shape;229;p39" descr="pencil signifying an exercise for participants to complete">
            <a:extLst>
              <a:ext uri="{FF2B5EF4-FFF2-40B4-BE49-F238E27FC236}">
                <a16:creationId xmlns:a16="http://schemas.microsoft.com/office/drawing/2014/main" id="{9AF2F61B-E07A-E635-793A-5474CCA4D271}"/>
              </a:ext>
            </a:extLst>
          </p:cNvPr>
          <p:cNvPicPr preferRelativeResize="0"/>
          <p:nvPr/>
        </p:nvPicPr>
        <p:blipFill rotWithShape="1">
          <a:blip r:embed="rId2">
            <a:alphaModFix/>
          </a:blip>
          <a:srcRect/>
          <a:stretch/>
        </p:blipFill>
        <p:spPr>
          <a:xfrm>
            <a:off x="10014101" y="4891087"/>
            <a:ext cx="1681163" cy="1703388"/>
          </a:xfrm>
          <a:prstGeom prst="rect">
            <a:avLst/>
          </a:prstGeom>
          <a:noFill/>
          <a:ln>
            <a:noFill/>
          </a:ln>
        </p:spPr>
      </p:pic>
      <p:sp>
        <p:nvSpPr>
          <p:cNvPr id="5" name="TextBox 4">
            <a:extLst>
              <a:ext uri="{FF2B5EF4-FFF2-40B4-BE49-F238E27FC236}">
                <a16:creationId xmlns:a16="http://schemas.microsoft.com/office/drawing/2014/main" id="{59226BFC-52C3-F22B-E3DD-4F2FBE91253F}"/>
              </a:ext>
            </a:extLst>
          </p:cNvPr>
          <p:cNvSpPr txBox="1"/>
          <p:nvPr/>
        </p:nvSpPr>
        <p:spPr>
          <a:xfrm>
            <a:off x="838200" y="3629025"/>
            <a:ext cx="98107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linkClick r:id="rId3"/>
              </a:rPr>
              <a:t>https://inclusive.microsoft.design/tools-and-activities/Inclusive101Guidebook.pdf</a:t>
            </a:r>
            <a:r>
              <a:rPr lang="en-US" dirty="0"/>
              <a:t> </a:t>
            </a:r>
            <a:endParaRPr lang="en-US"/>
          </a:p>
        </p:txBody>
      </p:sp>
      <p:pic>
        <p:nvPicPr>
          <p:cNvPr id="6" name="Picture 5" descr="A qr code for the Microsoft Inclusive 101 Guidebook">
            <a:extLst>
              <a:ext uri="{FF2B5EF4-FFF2-40B4-BE49-F238E27FC236}">
                <a16:creationId xmlns:a16="http://schemas.microsoft.com/office/drawing/2014/main" id="{E1C0FDBE-E7B6-9A3E-571F-EF7A98B668EC}"/>
              </a:ext>
            </a:extLst>
          </p:cNvPr>
          <p:cNvPicPr>
            <a:picLocks noChangeAspect="1"/>
          </p:cNvPicPr>
          <p:nvPr/>
        </p:nvPicPr>
        <p:blipFill>
          <a:blip r:embed="rId4"/>
          <a:stretch>
            <a:fillRect/>
          </a:stretch>
        </p:blipFill>
        <p:spPr>
          <a:xfrm>
            <a:off x="839277" y="4219575"/>
            <a:ext cx="1979045" cy="1962150"/>
          </a:xfrm>
          <a:prstGeom prst="rect">
            <a:avLst/>
          </a:prstGeom>
        </p:spPr>
      </p:pic>
    </p:spTree>
    <p:extLst>
      <p:ext uri="{BB962C8B-B14F-4D97-AF65-F5344CB8AC3E}">
        <p14:creationId xmlns:p14="http://schemas.microsoft.com/office/powerpoint/2010/main" val="2135279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7"/>
          <p:cNvSpPr txBox="1">
            <a:spLocks noGrp="1"/>
          </p:cNvSpPr>
          <p:nvPr>
            <p:ph type="title"/>
          </p:nvPr>
        </p:nvSpPr>
        <p:spPr>
          <a:xfrm>
            <a:off x="838200" y="365125"/>
            <a:ext cx="10515600" cy="1325600"/>
          </a:xfrm>
          <a:prstGeom prst="rect">
            <a:avLst/>
          </a:prstGeom>
          <a:noFill/>
          <a:ln>
            <a:noFill/>
          </a:ln>
        </p:spPr>
        <p:txBody>
          <a:bodyPr spcFirstLastPara="1" vert="horz" wrap="square" lIns="91433" tIns="45700" rIns="91433" bIns="45700" rtlCol="0" anchor="ctr" anchorCtr="0">
            <a:normAutofit/>
          </a:bodyPr>
          <a:lstStyle/>
          <a:p>
            <a:pPr>
              <a:spcBef>
                <a:spcPts val="0"/>
              </a:spcBef>
              <a:buClr>
                <a:srgbClr val="009999"/>
              </a:buClr>
              <a:buSzPts val="3300"/>
            </a:pPr>
            <a:r>
              <a:rPr lang="en"/>
              <a:t>Agenda</a:t>
            </a:r>
            <a:endParaRPr/>
          </a:p>
        </p:txBody>
      </p:sp>
      <p:sp>
        <p:nvSpPr>
          <p:cNvPr id="126" name="Google Shape;126;p27"/>
          <p:cNvSpPr txBox="1">
            <a:spLocks noGrp="1"/>
          </p:cNvSpPr>
          <p:nvPr>
            <p:ph type="body" idx="1"/>
          </p:nvPr>
        </p:nvSpPr>
        <p:spPr>
          <a:xfrm>
            <a:off x="838200" y="1825625"/>
            <a:ext cx="10515600" cy="4351200"/>
          </a:xfrm>
          <a:prstGeom prst="rect">
            <a:avLst/>
          </a:prstGeom>
          <a:noFill/>
          <a:ln>
            <a:noFill/>
          </a:ln>
        </p:spPr>
        <p:txBody>
          <a:bodyPr spcFirstLastPara="1" vert="horz" wrap="square" lIns="91433" tIns="45700" rIns="91433" bIns="45700" rtlCol="0" anchor="t" anchorCtr="0">
            <a:normAutofit/>
          </a:bodyPr>
          <a:lstStyle/>
          <a:p>
            <a:pPr marL="0" indent="0" defTabSz="594769">
              <a:lnSpc>
                <a:spcPct val="100000"/>
              </a:lnSpc>
              <a:spcBef>
                <a:spcPts val="0"/>
              </a:spcBef>
              <a:buClr>
                <a:srgbClr val="262626"/>
              </a:buClr>
              <a:buSzPts val="2100"/>
              <a:buNone/>
            </a:pPr>
            <a:r>
              <a:rPr lang="en" dirty="0">
                <a:solidFill>
                  <a:srgbClr val="009999"/>
                </a:solidFill>
                <a:sym typeface="Wingdings" panose="05000000000000000000" pitchFamily="2" charset="2"/>
              </a:rPr>
              <a:t></a:t>
            </a:r>
            <a:r>
              <a:rPr lang="en" dirty="0">
                <a:solidFill>
                  <a:srgbClr val="009999"/>
                </a:solidFill>
              </a:rPr>
              <a:t>	</a:t>
            </a:r>
            <a:r>
              <a:rPr lang="en" dirty="0">
                <a:solidFill>
                  <a:srgbClr val="62C0C0"/>
                </a:solidFill>
              </a:rPr>
              <a:t>Introduction</a:t>
            </a:r>
          </a:p>
          <a:p>
            <a:pPr marL="0" indent="0" defTabSz="594769">
              <a:lnSpc>
                <a:spcPct val="100000"/>
              </a:lnSpc>
              <a:spcBef>
                <a:spcPts val="0"/>
              </a:spcBef>
              <a:buClr>
                <a:srgbClr val="262626"/>
              </a:buClr>
              <a:buSzPts val="2100"/>
              <a:buNone/>
            </a:pPr>
            <a:r>
              <a:rPr lang="en" dirty="0">
                <a:solidFill>
                  <a:srgbClr val="009999"/>
                </a:solidFill>
                <a:sym typeface="Wingdings" panose="05000000000000000000" pitchFamily="2" charset="2"/>
              </a:rPr>
              <a:t> </a:t>
            </a:r>
            <a:r>
              <a:rPr lang="en-US" dirty="0">
                <a:solidFill>
                  <a:schemeClr val="tx1"/>
                </a:solidFill>
              </a:rPr>
              <a:t>	</a:t>
            </a:r>
            <a:r>
              <a:rPr lang="en-US" dirty="0">
                <a:solidFill>
                  <a:srgbClr val="62C0C0"/>
                </a:solidFill>
              </a:rPr>
              <a:t>Challenge 1:	Think about types of disability</a:t>
            </a:r>
          </a:p>
          <a:p>
            <a:pPr marL="0" indent="0" defTabSz="594769">
              <a:lnSpc>
                <a:spcPct val="100000"/>
              </a:lnSpc>
              <a:spcBef>
                <a:spcPts val="0"/>
              </a:spcBef>
              <a:buSzPts val="2100"/>
              <a:buNone/>
            </a:pPr>
            <a:r>
              <a:rPr lang="en" dirty="0">
                <a:solidFill>
                  <a:schemeClr val="tx1"/>
                </a:solidFill>
              </a:rPr>
              <a:t>	Challenge 2: 	Use the Web Content Accessibility Guidelines</a:t>
            </a:r>
            <a:endParaRPr dirty="0">
              <a:solidFill>
                <a:schemeClr val="tx1"/>
              </a:solidFill>
            </a:endParaRPr>
          </a:p>
          <a:p>
            <a:pPr marL="0" indent="0" defTabSz="594769">
              <a:lnSpc>
                <a:spcPct val="100000"/>
              </a:lnSpc>
              <a:spcBef>
                <a:spcPts val="0"/>
              </a:spcBef>
              <a:buSzPts val="2100"/>
              <a:buNone/>
            </a:pPr>
            <a:r>
              <a:rPr lang="en" dirty="0">
                <a:solidFill>
                  <a:schemeClr val="tx1"/>
                </a:solidFill>
              </a:rPr>
              <a:t>	Challenge 3:	</a:t>
            </a:r>
            <a:r>
              <a:rPr lang="en-US" dirty="0">
                <a:solidFill>
                  <a:schemeClr val="tx1"/>
                </a:solidFill>
              </a:rPr>
              <a:t>Use a Web Design System</a:t>
            </a:r>
          </a:p>
          <a:p>
            <a:pPr marL="0" indent="0" defTabSz="594769">
              <a:lnSpc>
                <a:spcPct val="100000"/>
              </a:lnSpc>
              <a:spcBef>
                <a:spcPts val="0"/>
              </a:spcBef>
              <a:buSzPts val="2100"/>
              <a:buNone/>
            </a:pPr>
            <a:r>
              <a:rPr lang="en-US" dirty="0">
                <a:solidFill>
                  <a:schemeClr val="tx1"/>
                </a:solidFill>
              </a:rPr>
              <a:t>	Challenge 4: 	Think about why we ask for a phone number</a:t>
            </a:r>
          </a:p>
          <a:p>
            <a:pPr marL="0" indent="0" defTabSz="594769">
              <a:lnSpc>
                <a:spcPct val="100000"/>
              </a:lnSpc>
              <a:spcBef>
                <a:spcPts val="0"/>
              </a:spcBef>
              <a:buSzPts val="2100"/>
              <a:buNone/>
            </a:pPr>
            <a:r>
              <a:rPr lang="en" dirty="0">
                <a:solidFill>
                  <a:schemeClr val="tx1"/>
                </a:solidFill>
              </a:rPr>
              <a:t>	Challenge 5:	Make a question protocol</a:t>
            </a:r>
            <a:endParaRPr dirty="0">
              <a:solidFill>
                <a:schemeClr val="tx1"/>
              </a:solidFill>
            </a:endParaRPr>
          </a:p>
          <a:p>
            <a:pPr marL="0" indent="0" defTabSz="594769">
              <a:lnSpc>
                <a:spcPct val="100000"/>
              </a:lnSpc>
              <a:spcBef>
                <a:spcPts val="0"/>
              </a:spcBef>
              <a:buSzPts val="2100"/>
              <a:buNone/>
            </a:pPr>
            <a:r>
              <a:rPr lang="en" dirty="0">
                <a:solidFill>
                  <a:schemeClr val="tx1"/>
                </a:solidFill>
              </a:rPr>
              <a:t>	Challenge 6:	Make a prototype</a:t>
            </a:r>
          </a:p>
          <a:p>
            <a:pPr marL="0" indent="0" defTabSz="594769">
              <a:lnSpc>
                <a:spcPct val="100000"/>
              </a:lnSpc>
              <a:spcBef>
                <a:spcPts val="0"/>
              </a:spcBef>
              <a:buSzPts val="2100"/>
              <a:buNone/>
            </a:pPr>
            <a:r>
              <a:rPr lang="en" dirty="0">
                <a:solidFill>
                  <a:schemeClr val="tx1"/>
                </a:solidFill>
              </a:rPr>
              <a:t>	Challenge 7:	Think about implementation (and code)</a:t>
            </a:r>
            <a:endParaRPr dirty="0">
              <a:solidFill>
                <a:schemeClr val="tx1"/>
              </a:solidFill>
            </a:endParaRPr>
          </a:p>
          <a:p>
            <a:pPr marL="0" indent="0" defTabSz="594769">
              <a:lnSpc>
                <a:spcPct val="100000"/>
              </a:lnSpc>
              <a:spcBef>
                <a:spcPts val="0"/>
              </a:spcBef>
              <a:buSzPts val="2100"/>
              <a:buNone/>
            </a:pPr>
            <a:r>
              <a:rPr lang="en" dirty="0">
                <a:solidFill>
                  <a:schemeClr val="tx1"/>
                </a:solidFill>
              </a:rPr>
              <a:t>	Wrap up</a:t>
            </a:r>
            <a:endParaRPr dirty="0">
              <a:solidFill>
                <a:schemeClr val="tx1"/>
              </a:solidFill>
            </a:endParaRPr>
          </a:p>
        </p:txBody>
      </p:sp>
    </p:spTree>
    <p:extLst>
      <p:ext uri="{BB962C8B-B14F-4D97-AF65-F5344CB8AC3E}">
        <p14:creationId xmlns:p14="http://schemas.microsoft.com/office/powerpoint/2010/main" val="36046139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9"/>
          <p:cNvSpPr txBox="1">
            <a:spLocks noGrp="1"/>
          </p:cNvSpPr>
          <p:nvPr>
            <p:ph type="title"/>
          </p:nvPr>
        </p:nvSpPr>
        <p:spPr>
          <a:xfrm>
            <a:off x="838200" y="365125"/>
            <a:ext cx="10515600" cy="1325563"/>
          </a:xfrm>
          <a:prstGeom prst="rect">
            <a:avLst/>
          </a:prstGeom>
          <a:noFill/>
          <a:ln>
            <a:noFill/>
          </a:ln>
        </p:spPr>
        <p:txBody>
          <a:bodyPr spcFirstLastPara="1" vert="horz" wrap="square" lIns="91433" tIns="45700" rIns="91433" bIns="45700" rtlCol="0" anchor="ctr" anchorCtr="0">
            <a:normAutofit fontScale="90000"/>
          </a:bodyPr>
          <a:lstStyle/>
          <a:p>
            <a:pPr>
              <a:spcBef>
                <a:spcPts val="1067"/>
              </a:spcBef>
              <a:buClr>
                <a:srgbClr val="262626"/>
              </a:buClr>
              <a:buSzPts val="2100"/>
            </a:pPr>
            <a:r>
              <a:rPr lang="en" dirty="0"/>
              <a:t>Challenge 2: 	</a:t>
            </a:r>
            <a:br>
              <a:rPr lang="en" dirty="0"/>
            </a:br>
            <a:r>
              <a:rPr lang="en" dirty="0"/>
              <a:t>Use the Web Content Accessibility Guidelines</a:t>
            </a:r>
            <a:endParaRPr dirty="0"/>
          </a:p>
        </p:txBody>
      </p:sp>
      <p:sp>
        <p:nvSpPr>
          <p:cNvPr id="228" name="Google Shape;228;p39"/>
          <p:cNvSpPr txBox="1">
            <a:spLocks noGrp="1"/>
          </p:cNvSpPr>
          <p:nvPr>
            <p:ph type="body" idx="1"/>
          </p:nvPr>
        </p:nvSpPr>
        <p:spPr>
          <a:xfrm>
            <a:off x="838200" y="1825625"/>
            <a:ext cx="7810500" cy="4351339"/>
          </a:xfrm>
          <a:prstGeom prst="rect">
            <a:avLst/>
          </a:prstGeom>
          <a:noFill/>
          <a:ln>
            <a:noFill/>
          </a:ln>
        </p:spPr>
        <p:txBody>
          <a:bodyPr spcFirstLastPara="1" vert="horz" wrap="square" lIns="91433" tIns="45700" rIns="91433" bIns="45700" rtlCol="0" anchor="t" anchorCtr="0">
            <a:normAutofit/>
          </a:bodyPr>
          <a:lstStyle/>
          <a:p>
            <a:pPr marL="0" indent="0">
              <a:spcBef>
                <a:spcPts val="0"/>
              </a:spcBef>
              <a:buClr>
                <a:srgbClr val="262626"/>
              </a:buClr>
              <a:buSzPts val="2100"/>
              <a:buNone/>
            </a:pPr>
            <a:r>
              <a:rPr lang="en" dirty="0"/>
              <a:t>Let’s try to get some help from WCAG for </a:t>
            </a:r>
            <a:br>
              <a:rPr lang="en" dirty="0"/>
            </a:br>
            <a:r>
              <a:rPr lang="en" dirty="0"/>
              <a:t>“the best way to ask for a phone number”</a:t>
            </a:r>
            <a:endParaRPr dirty="0"/>
          </a:p>
          <a:p>
            <a:pPr marL="0" indent="0">
              <a:spcBef>
                <a:spcPts val="1067"/>
              </a:spcBef>
              <a:buClr>
                <a:srgbClr val="262626"/>
              </a:buClr>
              <a:buSzPts val="2100"/>
              <a:buNone/>
            </a:pPr>
            <a:endParaRPr dirty="0"/>
          </a:p>
          <a:p>
            <a:pPr marL="0" indent="0">
              <a:buNone/>
            </a:pPr>
            <a:r>
              <a:rPr lang="en" dirty="0">
                <a:latin typeface="Arial"/>
                <a:cs typeface="Arial"/>
              </a:rPr>
              <a:t>Have a look at the Forms Tutorial from the Web Accessibility Initiative (WAI) from the W3C </a:t>
            </a:r>
            <a:r>
              <a:rPr lang="en" dirty="0">
                <a:latin typeface="Arial"/>
                <a:cs typeface="Arial"/>
                <a:hlinkClick r:id="rId3"/>
              </a:rPr>
              <a:t>https://www.w3.org/WAI/tutorials/forms/</a:t>
            </a:r>
            <a:r>
              <a:rPr lang="en" dirty="0">
                <a:latin typeface="Arial"/>
                <a:cs typeface="Arial"/>
              </a:rPr>
              <a:t>   </a:t>
            </a:r>
            <a:endParaRPr lang="en" dirty="0"/>
          </a:p>
          <a:p>
            <a:pPr>
              <a:buNone/>
            </a:pPr>
            <a:r>
              <a:rPr lang="en" dirty="0"/>
              <a:t>Compare notes</a:t>
            </a:r>
            <a:endParaRPr/>
          </a:p>
          <a:p>
            <a:pPr>
              <a:buNone/>
            </a:pPr>
            <a:r>
              <a:rPr lang="en" dirty="0"/>
              <a:t>5 minutes</a:t>
            </a:r>
            <a:endParaRPr lang="en"/>
          </a:p>
          <a:p>
            <a:pPr marL="0" indent="0">
              <a:spcBef>
                <a:spcPts val="1067"/>
              </a:spcBef>
              <a:buSzPts val="2100"/>
              <a:buNone/>
            </a:pPr>
            <a:endParaRPr lang="en" dirty="0"/>
          </a:p>
        </p:txBody>
      </p:sp>
      <p:pic>
        <p:nvPicPr>
          <p:cNvPr id="229" name="Google Shape;229;p39" descr="pencil signifying an exercise for participants to complete"/>
          <p:cNvPicPr preferRelativeResize="0"/>
          <p:nvPr/>
        </p:nvPicPr>
        <p:blipFill rotWithShape="1">
          <a:blip r:embed="rId4">
            <a:alphaModFix/>
          </a:blip>
          <a:srcRect/>
          <a:stretch/>
        </p:blipFill>
        <p:spPr>
          <a:xfrm>
            <a:off x="10014101" y="4891087"/>
            <a:ext cx="1681163" cy="1703388"/>
          </a:xfrm>
          <a:prstGeom prst="rect">
            <a:avLst/>
          </a:prstGeom>
          <a:noFill/>
          <a:ln>
            <a:noFill/>
          </a:ln>
        </p:spPr>
      </p:pic>
      <p:pic>
        <p:nvPicPr>
          <p:cNvPr id="2" name="Picture 1" descr="A qr code to WCAG guidelines on forms">
            <a:extLst>
              <a:ext uri="{FF2B5EF4-FFF2-40B4-BE49-F238E27FC236}">
                <a16:creationId xmlns:a16="http://schemas.microsoft.com/office/drawing/2014/main" id="{BE033E21-3315-4012-7522-42C84DD86AC1}"/>
              </a:ext>
            </a:extLst>
          </p:cNvPr>
          <p:cNvPicPr>
            <a:picLocks noChangeAspect="1"/>
          </p:cNvPicPr>
          <p:nvPr/>
        </p:nvPicPr>
        <p:blipFill>
          <a:blip r:embed="rId5"/>
          <a:stretch>
            <a:fillRect/>
          </a:stretch>
        </p:blipFill>
        <p:spPr>
          <a:xfrm>
            <a:off x="9272587" y="1919287"/>
            <a:ext cx="2085975" cy="208597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4"/>
          <p:cNvSpPr txBox="1">
            <a:spLocks noGrp="1"/>
          </p:cNvSpPr>
          <p:nvPr>
            <p:ph type="title"/>
          </p:nvPr>
        </p:nvSpPr>
        <p:spPr>
          <a:xfrm>
            <a:off x="692255" y="457200"/>
            <a:ext cx="4901200" cy="1600400"/>
          </a:xfrm>
          <a:prstGeom prst="rect">
            <a:avLst/>
          </a:prstGeom>
          <a:noFill/>
          <a:ln>
            <a:noFill/>
          </a:ln>
        </p:spPr>
        <p:txBody>
          <a:bodyPr spcFirstLastPara="1" vert="horz" wrap="square" lIns="91433" tIns="45700" rIns="91433" bIns="45700" rtlCol="0" anchor="b" anchorCtr="0">
            <a:normAutofit fontScale="90000"/>
          </a:bodyPr>
          <a:lstStyle/>
          <a:p>
            <a:pPr>
              <a:spcBef>
                <a:spcPts val="0"/>
              </a:spcBef>
              <a:buClr>
                <a:srgbClr val="009999"/>
              </a:buClr>
              <a:buSzPts val="2400"/>
            </a:pPr>
            <a:r>
              <a:rPr lang="en"/>
              <a:t>Ladies that UX Brighton ran a great in-person event</a:t>
            </a:r>
            <a:endParaRPr/>
          </a:p>
        </p:txBody>
      </p:sp>
      <p:sp>
        <p:nvSpPr>
          <p:cNvPr id="104" name="Google Shape;104;p24"/>
          <p:cNvSpPr txBox="1">
            <a:spLocks noGrp="1"/>
          </p:cNvSpPr>
          <p:nvPr>
            <p:ph type="body" idx="2"/>
          </p:nvPr>
        </p:nvSpPr>
        <p:spPr>
          <a:xfrm>
            <a:off x="692254" y="2243580"/>
            <a:ext cx="4369521" cy="3625409"/>
          </a:xfrm>
          <a:prstGeom prst="rect">
            <a:avLst/>
          </a:prstGeom>
          <a:noFill/>
          <a:ln>
            <a:noFill/>
          </a:ln>
        </p:spPr>
        <p:txBody>
          <a:bodyPr spcFirstLastPara="1" vert="horz" wrap="square" lIns="91433" tIns="45700" rIns="91433" bIns="45700" rtlCol="0" anchor="t" anchorCtr="0">
            <a:normAutofit/>
          </a:bodyPr>
          <a:lstStyle/>
          <a:p>
            <a:pPr>
              <a:spcBef>
                <a:spcPts val="0"/>
              </a:spcBef>
              <a:buClr>
                <a:srgbClr val="262626"/>
              </a:buClr>
              <a:buSzPts val="1200"/>
            </a:pPr>
            <a:r>
              <a:rPr lang="en" dirty="0"/>
              <a:t>I’d like to thank everyone involved in preparing and running that event, </a:t>
            </a:r>
            <a:br>
              <a:rPr lang="en" dirty="0"/>
            </a:br>
            <a:r>
              <a:rPr lang="en" dirty="0"/>
              <a:t>the inspiration for this shorter workshop.</a:t>
            </a:r>
            <a:endParaRPr dirty="0"/>
          </a:p>
          <a:p>
            <a:pPr>
              <a:spcBef>
                <a:spcPts val="0"/>
              </a:spcBef>
              <a:buClr>
                <a:srgbClr val="262626"/>
              </a:buClr>
              <a:buSzPts val="1200"/>
            </a:pPr>
            <a:br>
              <a:rPr lang="en" dirty="0"/>
            </a:br>
            <a:r>
              <a:rPr lang="en" u="sng" dirty="0">
                <a:solidFill>
                  <a:schemeClr val="hlink"/>
                </a:solidFill>
                <a:hlinkClick r:id="rId3"/>
              </a:rPr>
              <a:t>Blog post about the in-person event</a:t>
            </a:r>
            <a:endParaRPr sz="1467" dirty="0"/>
          </a:p>
          <a:p>
            <a:pPr>
              <a:spcBef>
                <a:spcPts val="0"/>
              </a:spcBef>
              <a:buClr>
                <a:srgbClr val="262626"/>
              </a:buClr>
              <a:buSzPts val="1200"/>
            </a:pPr>
            <a:endParaRPr dirty="0"/>
          </a:p>
          <a:p>
            <a:pPr>
              <a:spcBef>
                <a:spcPts val="0"/>
              </a:spcBef>
              <a:buClr>
                <a:srgbClr val="262626"/>
              </a:buClr>
              <a:buSzPts val="1200"/>
            </a:pPr>
            <a:r>
              <a:rPr lang="en" sz="1533" u="sng" dirty="0">
                <a:solidFill>
                  <a:schemeClr val="hlink"/>
                </a:solidFill>
                <a:hlinkClick r:id="rId4"/>
              </a:rPr>
              <a:t>Original workshop resources on Notion</a:t>
            </a:r>
            <a:r>
              <a:rPr lang="en" sz="1533" dirty="0">
                <a:solidFill>
                  <a:srgbClr val="1D1C1D"/>
                </a:solidFill>
              </a:rPr>
              <a:t> (Creative Commons licensed).</a:t>
            </a:r>
            <a:endParaRPr sz="1533" dirty="0">
              <a:solidFill>
                <a:srgbClr val="1D1C1D"/>
              </a:solidFill>
            </a:endParaRPr>
          </a:p>
          <a:p>
            <a:pPr>
              <a:spcBef>
                <a:spcPts val="0"/>
              </a:spcBef>
              <a:buClr>
                <a:srgbClr val="262626"/>
              </a:buClr>
              <a:buSzPts val="1200"/>
            </a:pPr>
            <a:endParaRPr dirty="0"/>
          </a:p>
          <a:p>
            <a:pPr>
              <a:spcBef>
                <a:spcPts val="0"/>
              </a:spcBef>
              <a:buClr>
                <a:srgbClr val="262626"/>
              </a:buClr>
              <a:buSzPts val="1200"/>
            </a:pPr>
            <a:r>
              <a:rPr lang="en" sz="1450" u="sng" dirty="0">
                <a:solidFill>
                  <a:schemeClr val="hlink"/>
                </a:solidFill>
                <a:latin typeface="Arial"/>
                <a:cs typeface="Arial"/>
                <a:hlinkClick r:id="rId5">
                  <a:extLst>
                    <a:ext uri="{A12FA001-AC4F-418D-AE19-62706E023703}">
                      <ahyp:hlinkClr xmlns:ahyp="http://schemas.microsoft.com/office/drawing/2018/hyperlinkcolor" val="tx"/>
                    </a:ext>
                  </a:extLst>
                </a:hlinkClick>
              </a:rPr>
              <a:t>Find out more about Ladies that UX Brighton</a:t>
            </a:r>
            <a:br>
              <a:rPr lang="en" dirty="0"/>
            </a:br>
            <a:endParaRPr dirty="0"/>
          </a:p>
        </p:txBody>
      </p:sp>
      <p:pic>
        <p:nvPicPr>
          <p:cNvPr id="105" name="Google Shape;105;p24" descr="The original Ladies that UX Brighton workshop in progress. Three people are planning a form on a table using sticky notes and taking photos with a phone."/>
          <p:cNvPicPr preferRelativeResize="0"/>
          <p:nvPr/>
        </p:nvPicPr>
        <p:blipFill rotWithShape="1">
          <a:blip r:embed="rId6">
            <a:alphaModFix/>
          </a:blip>
          <a:srcRect t="212" b="11181"/>
          <a:stretch/>
        </p:blipFill>
        <p:spPr>
          <a:xfrm>
            <a:off x="6293934" y="372267"/>
            <a:ext cx="5174333" cy="611346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41"/>
          <p:cNvSpPr txBox="1">
            <a:spLocks noGrp="1"/>
          </p:cNvSpPr>
          <p:nvPr>
            <p:ph type="title"/>
          </p:nvPr>
        </p:nvSpPr>
        <p:spPr>
          <a:xfrm>
            <a:off x="839789" y="1673157"/>
            <a:ext cx="3932237" cy="1600200"/>
          </a:xfrm>
          <a:prstGeom prst="rect">
            <a:avLst/>
          </a:prstGeom>
          <a:noFill/>
          <a:ln>
            <a:noFill/>
          </a:ln>
        </p:spPr>
        <p:txBody>
          <a:bodyPr spcFirstLastPara="1" vert="horz" wrap="square" lIns="91433" tIns="45700" rIns="91433" bIns="45700" rtlCol="0" anchor="b" anchorCtr="0">
            <a:normAutofit fontScale="90000"/>
          </a:bodyPr>
          <a:lstStyle/>
          <a:p>
            <a:pPr>
              <a:spcBef>
                <a:spcPts val="0"/>
              </a:spcBef>
              <a:buClr>
                <a:srgbClr val="009999"/>
              </a:buClr>
              <a:buSzPct val="100000"/>
            </a:pPr>
            <a:r>
              <a:rPr lang="en" dirty="0"/>
              <a:t>This tutorial is mostly about interaction design, with a bit of content design</a:t>
            </a:r>
            <a:endParaRPr dirty="0"/>
          </a:p>
        </p:txBody>
      </p:sp>
      <p:pic>
        <p:nvPicPr>
          <p:cNvPr id="240" name="Google Shape;240;p41" descr="Forms Tutorial on W3C website. &#10;&#10;For the full text, see the link vhttps://www.w3.org/WAI/tutorials/forms/&#10;&#10;The most obvious parts are links in bold for labelling controls, grouping controls, form instructions, validating input, user notifications and multi-page forms"/>
          <p:cNvPicPr preferRelativeResize="0"/>
          <p:nvPr/>
        </p:nvPicPr>
        <p:blipFill rotWithShape="1">
          <a:blip r:embed="rId3">
            <a:alphaModFix/>
          </a:blip>
          <a:srcRect/>
          <a:stretch/>
        </p:blipFill>
        <p:spPr>
          <a:xfrm>
            <a:off x="6096000" y="0"/>
            <a:ext cx="5454000" cy="6858000"/>
          </a:xfrm>
          <a:prstGeom prst="rect">
            <a:avLst/>
          </a:prstGeom>
          <a:noFill/>
          <a:ln>
            <a:noFill/>
          </a:ln>
        </p:spPr>
      </p:pic>
      <p:sp>
        <p:nvSpPr>
          <p:cNvPr id="241" name="Google Shape;241;p41"/>
          <p:cNvSpPr txBox="1"/>
          <p:nvPr/>
        </p:nvSpPr>
        <p:spPr>
          <a:xfrm>
            <a:off x="839789" y="3431733"/>
            <a:ext cx="4345636" cy="954067"/>
          </a:xfrm>
          <a:prstGeom prst="rect">
            <a:avLst/>
          </a:prstGeom>
          <a:noFill/>
          <a:ln>
            <a:noFill/>
          </a:ln>
        </p:spPr>
        <p:txBody>
          <a:bodyPr spcFirstLastPara="1" wrap="square" lIns="91433" tIns="45700" rIns="91433" bIns="45700" anchor="t" anchorCtr="0">
            <a:spAutoFit/>
          </a:bodyPr>
          <a:lstStyle/>
          <a:p>
            <a:r>
              <a:rPr lang="en" sz="2800" dirty="0">
                <a:solidFill>
                  <a:schemeClr val="hlink"/>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https://www.w3.org/WAI/tutorials/forms/</a:t>
            </a:r>
            <a:r>
              <a:rPr lang="en" sz="2800" dirty="0">
                <a:solidFill>
                  <a:srgbClr val="262626"/>
                </a:solidFill>
                <a:latin typeface="Arial"/>
                <a:ea typeface="Arial"/>
                <a:cs typeface="Arial"/>
                <a:sym typeface="Arial"/>
              </a:rPr>
              <a:t>  </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2"/>
          <p:cNvSpPr txBox="1">
            <a:spLocks noGrp="1"/>
          </p:cNvSpPr>
          <p:nvPr>
            <p:ph type="title"/>
          </p:nvPr>
        </p:nvSpPr>
        <p:spPr>
          <a:xfrm>
            <a:off x="839788" y="457200"/>
            <a:ext cx="3932237" cy="1600200"/>
          </a:xfrm>
          <a:prstGeom prst="rect">
            <a:avLst/>
          </a:prstGeom>
          <a:noFill/>
          <a:ln>
            <a:noFill/>
          </a:ln>
        </p:spPr>
        <p:txBody>
          <a:bodyPr spcFirstLastPara="1" vert="horz" wrap="square" lIns="91433" tIns="45700" rIns="91433" bIns="45700" rtlCol="0" anchor="b" anchorCtr="0">
            <a:normAutofit fontScale="90000"/>
          </a:bodyPr>
          <a:lstStyle/>
          <a:p>
            <a:pPr>
              <a:spcBef>
                <a:spcPts val="0"/>
              </a:spcBef>
              <a:buClr>
                <a:srgbClr val="009999"/>
              </a:buClr>
              <a:buSzPts val="2400"/>
            </a:pPr>
            <a:r>
              <a:rPr lang="en"/>
              <a:t>There is a bit of service design there</a:t>
            </a:r>
            <a:endParaRPr/>
          </a:p>
        </p:txBody>
      </p:sp>
      <p:pic>
        <p:nvPicPr>
          <p:cNvPr id="247" name="Google Shape;247;p42" descr="The same screenshot that we saw on the previous page"/>
          <p:cNvPicPr preferRelativeResize="0"/>
          <p:nvPr/>
        </p:nvPicPr>
        <p:blipFill rotWithShape="1">
          <a:blip r:embed="rId3">
            <a:alphaModFix/>
          </a:blip>
          <a:srcRect/>
          <a:stretch/>
        </p:blipFill>
        <p:spPr>
          <a:xfrm>
            <a:off x="6096000" y="0"/>
            <a:ext cx="5454000" cy="6858000"/>
          </a:xfrm>
          <a:prstGeom prst="rect">
            <a:avLst/>
          </a:prstGeom>
          <a:noFill/>
          <a:ln>
            <a:noFill/>
          </a:ln>
        </p:spPr>
      </p:pic>
      <p:sp>
        <p:nvSpPr>
          <p:cNvPr id="248" name="Google Shape;248;p42" descr="A box highlighting text in the screenshot, which says &quot;Aside from technical considerations, users usually prefer simple and short forms. Only ask users to enter what is required to complete the transaction or process; if irrelevant or excessive data is requested, users are more likely to abandon the form&quot;"/>
          <p:cNvSpPr/>
          <p:nvPr/>
        </p:nvSpPr>
        <p:spPr>
          <a:xfrm>
            <a:off x="6096001" y="3429001"/>
            <a:ext cx="5273964" cy="653903"/>
          </a:xfrm>
          <a:custGeom>
            <a:avLst/>
            <a:gdLst/>
            <a:ahLst/>
            <a:cxnLst/>
            <a:rect l="l" t="t" r="r" b="b"/>
            <a:pathLst>
              <a:path w="5292436" h="600363" extrusionOk="0">
                <a:moveTo>
                  <a:pt x="0" y="18472"/>
                </a:moveTo>
                <a:lnTo>
                  <a:pt x="5283200" y="0"/>
                </a:lnTo>
                <a:lnTo>
                  <a:pt x="5292436" y="600363"/>
                </a:lnTo>
                <a:lnTo>
                  <a:pt x="18472" y="600363"/>
                </a:lnTo>
                <a:lnTo>
                  <a:pt x="0" y="18472"/>
                </a:lnTo>
                <a:close/>
              </a:path>
            </a:pathLst>
          </a:custGeom>
          <a:noFill/>
          <a:ln w="76200" cap="flat" cmpd="sng">
            <a:solidFill>
              <a:srgbClr val="FF0000"/>
            </a:solidFill>
            <a:prstDash val="solid"/>
            <a:miter lim="800000"/>
            <a:headEnd type="none" w="sm" len="sm"/>
            <a:tailEnd type="none" w="sm" len="sm"/>
          </a:ln>
        </p:spPr>
        <p:txBody>
          <a:bodyPr spcFirstLastPara="1" wrap="square" lIns="91433" tIns="45700" rIns="91433" bIns="45700" anchor="ctr" anchorCtr="0">
            <a:noAutofit/>
          </a:bodyPr>
          <a:lstStyle/>
          <a:p>
            <a:pPr algn="ctr"/>
            <a:endParaRPr sz="1867">
              <a:solidFill>
                <a:schemeClr val="lt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7"/>
          <p:cNvSpPr txBox="1">
            <a:spLocks noGrp="1"/>
          </p:cNvSpPr>
          <p:nvPr>
            <p:ph type="title"/>
          </p:nvPr>
        </p:nvSpPr>
        <p:spPr>
          <a:xfrm>
            <a:off x="838200" y="365125"/>
            <a:ext cx="10515600" cy="1325600"/>
          </a:xfrm>
          <a:prstGeom prst="rect">
            <a:avLst/>
          </a:prstGeom>
          <a:noFill/>
          <a:ln>
            <a:noFill/>
          </a:ln>
        </p:spPr>
        <p:txBody>
          <a:bodyPr spcFirstLastPara="1" vert="horz" wrap="square" lIns="91433" tIns="45700" rIns="91433" bIns="45700" rtlCol="0" anchor="ctr" anchorCtr="0">
            <a:normAutofit/>
          </a:bodyPr>
          <a:lstStyle/>
          <a:p>
            <a:pPr>
              <a:spcBef>
                <a:spcPts val="0"/>
              </a:spcBef>
              <a:buClr>
                <a:srgbClr val="009999"/>
              </a:buClr>
              <a:buSzPts val="3300"/>
            </a:pPr>
            <a:r>
              <a:rPr lang="en"/>
              <a:t>Agenda</a:t>
            </a:r>
            <a:endParaRPr/>
          </a:p>
        </p:txBody>
      </p:sp>
      <p:sp>
        <p:nvSpPr>
          <p:cNvPr id="126" name="Google Shape;126;p27"/>
          <p:cNvSpPr txBox="1">
            <a:spLocks noGrp="1"/>
          </p:cNvSpPr>
          <p:nvPr>
            <p:ph type="body" idx="1"/>
          </p:nvPr>
        </p:nvSpPr>
        <p:spPr>
          <a:xfrm>
            <a:off x="838200" y="1825625"/>
            <a:ext cx="10515600" cy="4351200"/>
          </a:xfrm>
          <a:prstGeom prst="rect">
            <a:avLst/>
          </a:prstGeom>
          <a:noFill/>
          <a:ln>
            <a:noFill/>
          </a:ln>
        </p:spPr>
        <p:txBody>
          <a:bodyPr spcFirstLastPara="1" vert="horz" wrap="square" lIns="91433" tIns="45700" rIns="91433" bIns="45700" rtlCol="0" anchor="t" anchorCtr="0">
            <a:normAutofit/>
          </a:bodyPr>
          <a:lstStyle/>
          <a:p>
            <a:pPr marL="0" indent="0" defTabSz="594769">
              <a:lnSpc>
                <a:spcPct val="100000"/>
              </a:lnSpc>
              <a:spcBef>
                <a:spcPts val="0"/>
              </a:spcBef>
              <a:buClr>
                <a:srgbClr val="262626"/>
              </a:buClr>
              <a:buSzPts val="2100"/>
              <a:buNone/>
            </a:pPr>
            <a:r>
              <a:rPr lang="en" dirty="0">
                <a:solidFill>
                  <a:srgbClr val="009999"/>
                </a:solidFill>
                <a:sym typeface="Wingdings" panose="05000000000000000000" pitchFamily="2" charset="2"/>
              </a:rPr>
              <a:t></a:t>
            </a:r>
            <a:r>
              <a:rPr lang="en" dirty="0">
                <a:solidFill>
                  <a:srgbClr val="009999"/>
                </a:solidFill>
              </a:rPr>
              <a:t>	</a:t>
            </a:r>
            <a:r>
              <a:rPr lang="en" dirty="0">
                <a:solidFill>
                  <a:srgbClr val="62C0C0"/>
                </a:solidFill>
              </a:rPr>
              <a:t>Introduction</a:t>
            </a:r>
          </a:p>
          <a:p>
            <a:pPr marL="0" indent="0" defTabSz="594769">
              <a:lnSpc>
                <a:spcPct val="100000"/>
              </a:lnSpc>
              <a:spcBef>
                <a:spcPts val="0"/>
              </a:spcBef>
              <a:buClr>
                <a:srgbClr val="262626"/>
              </a:buClr>
              <a:buSzPts val="2100"/>
              <a:buNone/>
            </a:pPr>
            <a:r>
              <a:rPr lang="en" dirty="0">
                <a:solidFill>
                  <a:srgbClr val="009999"/>
                </a:solidFill>
                <a:sym typeface="Wingdings" panose="05000000000000000000" pitchFamily="2" charset="2"/>
              </a:rPr>
              <a:t> </a:t>
            </a:r>
            <a:r>
              <a:rPr lang="en-US" dirty="0">
                <a:solidFill>
                  <a:schemeClr val="tx1"/>
                </a:solidFill>
              </a:rPr>
              <a:t>	</a:t>
            </a:r>
            <a:r>
              <a:rPr lang="en-US" dirty="0">
                <a:solidFill>
                  <a:srgbClr val="62C0C0"/>
                </a:solidFill>
              </a:rPr>
              <a:t>Challenge 1:	Think about types of disability</a:t>
            </a:r>
          </a:p>
          <a:p>
            <a:pPr marL="0" indent="0" defTabSz="594769">
              <a:lnSpc>
                <a:spcPct val="100000"/>
              </a:lnSpc>
              <a:spcBef>
                <a:spcPts val="0"/>
              </a:spcBef>
              <a:buClr>
                <a:srgbClr val="262626"/>
              </a:buClr>
              <a:buSzPts val="2100"/>
              <a:buNone/>
            </a:pPr>
            <a:r>
              <a:rPr lang="en" dirty="0">
                <a:solidFill>
                  <a:srgbClr val="009999"/>
                </a:solidFill>
                <a:sym typeface="Wingdings" panose="05000000000000000000" pitchFamily="2" charset="2"/>
              </a:rPr>
              <a:t> </a:t>
            </a:r>
            <a:r>
              <a:rPr lang="en" dirty="0">
                <a:solidFill>
                  <a:schemeClr val="tx1"/>
                </a:solidFill>
              </a:rPr>
              <a:t>	</a:t>
            </a:r>
            <a:r>
              <a:rPr lang="en" dirty="0">
                <a:solidFill>
                  <a:srgbClr val="62C0C0"/>
                </a:solidFill>
              </a:rPr>
              <a:t>Challenge 2: 	Use the Web Content Accessibility Guidelines</a:t>
            </a:r>
            <a:endParaRPr dirty="0">
              <a:solidFill>
                <a:srgbClr val="62C0C0"/>
              </a:solidFill>
            </a:endParaRPr>
          </a:p>
          <a:p>
            <a:pPr marL="0" indent="0" defTabSz="594769">
              <a:lnSpc>
                <a:spcPct val="100000"/>
              </a:lnSpc>
              <a:spcBef>
                <a:spcPts val="0"/>
              </a:spcBef>
              <a:buSzPts val="2100"/>
              <a:buNone/>
            </a:pPr>
            <a:r>
              <a:rPr lang="en" dirty="0">
                <a:solidFill>
                  <a:schemeClr val="tx1"/>
                </a:solidFill>
              </a:rPr>
              <a:t>	Challenge 3:	</a:t>
            </a:r>
            <a:r>
              <a:rPr lang="en-US" dirty="0">
                <a:solidFill>
                  <a:schemeClr val="tx1"/>
                </a:solidFill>
              </a:rPr>
              <a:t>Use a Web Design System</a:t>
            </a:r>
          </a:p>
          <a:p>
            <a:pPr marL="0" indent="0" defTabSz="594769">
              <a:lnSpc>
                <a:spcPct val="100000"/>
              </a:lnSpc>
              <a:spcBef>
                <a:spcPts val="0"/>
              </a:spcBef>
              <a:buSzPts val="2100"/>
              <a:buNone/>
            </a:pPr>
            <a:r>
              <a:rPr lang="en-US" dirty="0">
                <a:solidFill>
                  <a:schemeClr val="tx1"/>
                </a:solidFill>
              </a:rPr>
              <a:t>	Challenge 4: 	Think about why we ask for a phone number</a:t>
            </a:r>
          </a:p>
          <a:p>
            <a:pPr marL="0" indent="0" defTabSz="594769">
              <a:lnSpc>
                <a:spcPct val="100000"/>
              </a:lnSpc>
              <a:spcBef>
                <a:spcPts val="0"/>
              </a:spcBef>
              <a:buSzPts val="2100"/>
              <a:buNone/>
            </a:pPr>
            <a:r>
              <a:rPr lang="en" dirty="0">
                <a:solidFill>
                  <a:schemeClr val="tx1"/>
                </a:solidFill>
              </a:rPr>
              <a:t>	Challenge 5:	Make a question protocol</a:t>
            </a:r>
            <a:endParaRPr dirty="0">
              <a:solidFill>
                <a:schemeClr val="tx1"/>
              </a:solidFill>
            </a:endParaRPr>
          </a:p>
          <a:p>
            <a:pPr marL="0" indent="0" defTabSz="594769">
              <a:lnSpc>
                <a:spcPct val="100000"/>
              </a:lnSpc>
              <a:spcBef>
                <a:spcPts val="0"/>
              </a:spcBef>
              <a:buSzPts val="2100"/>
              <a:buNone/>
            </a:pPr>
            <a:r>
              <a:rPr lang="en" dirty="0">
                <a:solidFill>
                  <a:schemeClr val="tx1"/>
                </a:solidFill>
              </a:rPr>
              <a:t>	Challenge 6:	Make a prototype</a:t>
            </a:r>
          </a:p>
          <a:p>
            <a:pPr marL="0" indent="0" defTabSz="594769">
              <a:lnSpc>
                <a:spcPct val="100000"/>
              </a:lnSpc>
              <a:spcBef>
                <a:spcPts val="0"/>
              </a:spcBef>
              <a:buSzPts val="2100"/>
              <a:buNone/>
            </a:pPr>
            <a:r>
              <a:rPr lang="en" dirty="0">
                <a:solidFill>
                  <a:schemeClr val="tx1"/>
                </a:solidFill>
              </a:rPr>
              <a:t>	Challenge 7:	Think about implementation (and code)</a:t>
            </a:r>
            <a:endParaRPr dirty="0">
              <a:solidFill>
                <a:schemeClr val="tx1"/>
              </a:solidFill>
            </a:endParaRPr>
          </a:p>
          <a:p>
            <a:pPr marL="0" indent="0" defTabSz="594769">
              <a:lnSpc>
                <a:spcPct val="100000"/>
              </a:lnSpc>
              <a:spcBef>
                <a:spcPts val="0"/>
              </a:spcBef>
              <a:buSzPts val="2100"/>
              <a:buNone/>
            </a:pPr>
            <a:r>
              <a:rPr lang="en" dirty="0">
                <a:solidFill>
                  <a:schemeClr val="tx1"/>
                </a:solidFill>
              </a:rPr>
              <a:t>	Wrap up</a:t>
            </a:r>
            <a:endParaRPr dirty="0">
              <a:solidFill>
                <a:schemeClr val="tx1"/>
              </a:solidFill>
            </a:endParaRPr>
          </a:p>
        </p:txBody>
      </p:sp>
    </p:spTree>
    <p:extLst>
      <p:ext uri="{BB962C8B-B14F-4D97-AF65-F5344CB8AC3E}">
        <p14:creationId xmlns:p14="http://schemas.microsoft.com/office/powerpoint/2010/main" val="16578942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4"/>
          <p:cNvSpPr txBox="1">
            <a:spLocks noGrp="1"/>
          </p:cNvSpPr>
          <p:nvPr>
            <p:ph type="title"/>
          </p:nvPr>
        </p:nvSpPr>
        <p:spPr>
          <a:xfrm>
            <a:off x="838200" y="365125"/>
            <a:ext cx="10515600" cy="1325600"/>
          </a:xfrm>
          <a:prstGeom prst="rect">
            <a:avLst/>
          </a:prstGeom>
          <a:noFill/>
          <a:ln>
            <a:noFill/>
          </a:ln>
        </p:spPr>
        <p:txBody>
          <a:bodyPr spcFirstLastPara="1" vert="horz" wrap="square" lIns="91433" tIns="45700" rIns="91433" bIns="45700" rtlCol="0" anchor="ctr" anchorCtr="0">
            <a:normAutofit fontScale="90000"/>
          </a:bodyPr>
          <a:lstStyle/>
          <a:p>
            <a:pPr>
              <a:spcBef>
                <a:spcPts val="1067"/>
              </a:spcBef>
              <a:buClr>
                <a:srgbClr val="262626"/>
              </a:buClr>
              <a:buSzPts val="2100"/>
            </a:pPr>
            <a:r>
              <a:rPr lang="en" dirty="0">
                <a:latin typeface="Arial Narrow"/>
              </a:rPr>
              <a:t>Challenge 3: 	</a:t>
            </a:r>
            <a:br>
              <a:rPr lang="en" dirty="0"/>
            </a:br>
            <a:r>
              <a:rPr lang="en" dirty="0">
                <a:latin typeface="Arial Narrow"/>
              </a:rPr>
              <a:t>Use a Web Design System</a:t>
            </a:r>
            <a:endParaRPr dirty="0">
              <a:latin typeface="Arial Narrow"/>
            </a:endParaRPr>
          </a:p>
        </p:txBody>
      </p:sp>
      <p:sp>
        <p:nvSpPr>
          <p:cNvPr id="260" name="Google Shape;260;p44"/>
          <p:cNvSpPr txBox="1">
            <a:spLocks noGrp="1"/>
          </p:cNvSpPr>
          <p:nvPr>
            <p:ph type="body" idx="1"/>
          </p:nvPr>
        </p:nvSpPr>
        <p:spPr>
          <a:xfrm>
            <a:off x="838200" y="1825625"/>
            <a:ext cx="10515600" cy="4351339"/>
          </a:xfrm>
          <a:prstGeom prst="rect">
            <a:avLst/>
          </a:prstGeom>
          <a:noFill/>
          <a:ln>
            <a:noFill/>
          </a:ln>
        </p:spPr>
        <p:txBody>
          <a:bodyPr spcFirstLastPara="1" vert="horz" wrap="square" lIns="91433" tIns="45700" rIns="91433" bIns="45700" rtlCol="0" anchor="t" anchorCtr="0">
            <a:normAutofit lnSpcReduction="10000"/>
          </a:bodyPr>
          <a:lstStyle/>
          <a:p>
            <a:pPr marL="0" indent="0">
              <a:spcBef>
                <a:spcPts val="0"/>
              </a:spcBef>
              <a:buClr>
                <a:srgbClr val="262626"/>
              </a:buClr>
              <a:buSzPts val="2100"/>
              <a:buNone/>
            </a:pPr>
            <a:r>
              <a:rPr lang="en" dirty="0"/>
              <a:t>We’re looking for the best way to ask for a phone number</a:t>
            </a:r>
            <a:endParaRPr dirty="0"/>
          </a:p>
          <a:p>
            <a:pPr marL="0" indent="0">
              <a:spcBef>
                <a:spcPts val="1067"/>
              </a:spcBef>
              <a:buClr>
                <a:srgbClr val="262626"/>
              </a:buClr>
              <a:buSzPts val="2100"/>
              <a:buNone/>
            </a:pPr>
            <a:r>
              <a:rPr lang="en-GB" dirty="0">
                <a:latin typeface="Arial"/>
                <a:cs typeface="Arial"/>
              </a:rPr>
              <a:t>Please choose ONE of these</a:t>
            </a:r>
          </a:p>
          <a:p>
            <a:pPr marL="0" indent="0">
              <a:spcBef>
                <a:spcPts val="1067"/>
              </a:spcBef>
              <a:buSzPts val="2100"/>
              <a:buNone/>
            </a:pPr>
            <a:endParaRPr lang="en" dirty="0">
              <a:latin typeface="Arial"/>
              <a:cs typeface="Arial"/>
            </a:endParaRPr>
          </a:p>
          <a:p>
            <a:pPr marL="0" indent="0">
              <a:spcBef>
                <a:spcPts val="1067"/>
              </a:spcBef>
              <a:buSzPts val="2100"/>
              <a:buNone/>
            </a:pPr>
            <a:endParaRPr lang="en" dirty="0">
              <a:latin typeface="Arial"/>
              <a:cs typeface="Arial"/>
            </a:endParaRPr>
          </a:p>
          <a:p>
            <a:pPr marL="0" indent="0">
              <a:spcBef>
                <a:spcPts val="1067"/>
              </a:spcBef>
              <a:buSzPts val="2100"/>
              <a:buNone/>
            </a:pPr>
            <a:endParaRPr lang="en" dirty="0">
              <a:latin typeface="Arial"/>
              <a:cs typeface="Arial"/>
            </a:endParaRPr>
          </a:p>
          <a:p>
            <a:pPr marL="0" indent="0">
              <a:spcBef>
                <a:spcPts val="1067"/>
              </a:spcBef>
              <a:buSzPts val="2100"/>
              <a:buNone/>
            </a:pPr>
            <a:endParaRPr lang="en" dirty="0">
              <a:latin typeface="Arial"/>
              <a:cs typeface="Arial"/>
            </a:endParaRPr>
          </a:p>
          <a:p>
            <a:pPr marL="0" indent="0">
              <a:spcBef>
                <a:spcPts val="1067"/>
              </a:spcBef>
              <a:buClr>
                <a:srgbClr val="262626"/>
              </a:buClr>
              <a:buSzPts val="2100"/>
              <a:buNone/>
            </a:pPr>
            <a:endParaRPr lang="en" dirty="0">
              <a:latin typeface="Arial"/>
              <a:cs typeface="Arial"/>
            </a:endParaRPr>
          </a:p>
          <a:p>
            <a:pPr marL="0" indent="0">
              <a:spcBef>
                <a:spcPts val="1067"/>
              </a:spcBef>
              <a:buSzPts val="2100"/>
              <a:buNone/>
            </a:pPr>
            <a:r>
              <a:rPr lang="en" dirty="0">
                <a:latin typeface="Arial"/>
                <a:cs typeface="Arial"/>
              </a:rPr>
              <a:t>Compare notes</a:t>
            </a:r>
            <a:endParaRPr dirty="0">
              <a:latin typeface="Arial"/>
              <a:cs typeface="Arial"/>
            </a:endParaRPr>
          </a:p>
          <a:p>
            <a:pPr marL="0" indent="0">
              <a:spcBef>
                <a:spcPts val="1067"/>
              </a:spcBef>
              <a:buClr>
                <a:srgbClr val="262626"/>
              </a:buClr>
              <a:buSzPts val="2100"/>
              <a:buNone/>
            </a:pPr>
            <a:r>
              <a:rPr lang="en" dirty="0"/>
              <a:t>5 minutes</a:t>
            </a:r>
            <a:endParaRPr dirty="0"/>
          </a:p>
        </p:txBody>
      </p:sp>
      <p:pic>
        <p:nvPicPr>
          <p:cNvPr id="261" name="Google Shape;261;p44" descr="pencil signifying an exercise for participants to complete"/>
          <p:cNvPicPr preferRelativeResize="0"/>
          <p:nvPr/>
        </p:nvPicPr>
        <p:blipFill rotWithShape="1">
          <a:blip r:embed="rId3">
            <a:alphaModFix/>
          </a:blip>
          <a:srcRect/>
          <a:stretch/>
        </p:blipFill>
        <p:spPr>
          <a:xfrm>
            <a:off x="10388378" y="5003991"/>
            <a:ext cx="1681163" cy="1703388"/>
          </a:xfrm>
          <a:prstGeom prst="rect">
            <a:avLst/>
          </a:prstGeom>
          <a:noFill/>
          <a:ln>
            <a:noFill/>
          </a:ln>
        </p:spPr>
      </p:pic>
      <p:pic>
        <p:nvPicPr>
          <p:cNvPr id="2" name="Picture 1" descr="A qr code to the US government design system">
            <a:extLst>
              <a:ext uri="{FF2B5EF4-FFF2-40B4-BE49-F238E27FC236}">
                <a16:creationId xmlns:a16="http://schemas.microsoft.com/office/drawing/2014/main" id="{15F6D177-B705-6C4E-3564-03BECE14F561}"/>
              </a:ext>
            </a:extLst>
          </p:cNvPr>
          <p:cNvPicPr>
            <a:picLocks noChangeAspect="1"/>
          </p:cNvPicPr>
          <p:nvPr/>
        </p:nvPicPr>
        <p:blipFill>
          <a:blip r:embed="rId4"/>
          <a:stretch>
            <a:fillRect/>
          </a:stretch>
        </p:blipFill>
        <p:spPr>
          <a:xfrm>
            <a:off x="4804045" y="2761236"/>
            <a:ext cx="1685925" cy="1657350"/>
          </a:xfrm>
          <a:prstGeom prst="rect">
            <a:avLst/>
          </a:prstGeom>
        </p:spPr>
      </p:pic>
      <p:pic>
        <p:nvPicPr>
          <p:cNvPr id="3" name="Picture 2" descr="A qr cose to the UK government design system">
            <a:extLst>
              <a:ext uri="{FF2B5EF4-FFF2-40B4-BE49-F238E27FC236}">
                <a16:creationId xmlns:a16="http://schemas.microsoft.com/office/drawing/2014/main" id="{5DE4339B-0B74-0445-0D9E-BE8D23B8D696}"/>
              </a:ext>
            </a:extLst>
          </p:cNvPr>
          <p:cNvPicPr>
            <a:picLocks noChangeAspect="1"/>
          </p:cNvPicPr>
          <p:nvPr/>
        </p:nvPicPr>
        <p:blipFill>
          <a:blip r:embed="rId5"/>
          <a:stretch>
            <a:fillRect/>
          </a:stretch>
        </p:blipFill>
        <p:spPr>
          <a:xfrm>
            <a:off x="8157048" y="2766302"/>
            <a:ext cx="1638300" cy="1647825"/>
          </a:xfrm>
          <a:prstGeom prst="rect">
            <a:avLst/>
          </a:prstGeom>
        </p:spPr>
      </p:pic>
      <p:pic>
        <p:nvPicPr>
          <p:cNvPr id="4" name="Picture 3" descr="qr code to the Scottish government design system">
            <a:extLst>
              <a:ext uri="{FF2B5EF4-FFF2-40B4-BE49-F238E27FC236}">
                <a16:creationId xmlns:a16="http://schemas.microsoft.com/office/drawing/2014/main" id="{76A579B8-46E4-7327-D379-E02A15A2A2E1}"/>
              </a:ext>
            </a:extLst>
          </p:cNvPr>
          <p:cNvPicPr>
            <a:picLocks noChangeAspect="1"/>
          </p:cNvPicPr>
          <p:nvPr/>
        </p:nvPicPr>
        <p:blipFill>
          <a:blip r:embed="rId6"/>
          <a:stretch>
            <a:fillRect/>
          </a:stretch>
        </p:blipFill>
        <p:spPr>
          <a:xfrm>
            <a:off x="858263" y="2763263"/>
            <a:ext cx="1685925" cy="1647825"/>
          </a:xfrm>
          <a:prstGeom prst="rect">
            <a:avLst/>
          </a:prstGeom>
        </p:spPr>
      </p:pic>
      <p:sp>
        <p:nvSpPr>
          <p:cNvPr id="5" name="TextBox 4">
            <a:extLst>
              <a:ext uri="{FF2B5EF4-FFF2-40B4-BE49-F238E27FC236}">
                <a16:creationId xmlns:a16="http://schemas.microsoft.com/office/drawing/2014/main" id="{9B31235F-3957-4CEB-8835-5009E0198416}"/>
              </a:ext>
            </a:extLst>
          </p:cNvPr>
          <p:cNvSpPr txBox="1"/>
          <p:nvPr/>
        </p:nvSpPr>
        <p:spPr>
          <a:xfrm>
            <a:off x="4805465" y="4408251"/>
            <a:ext cx="321336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262626"/>
                </a:solidFill>
                <a:cs typeface="Arial"/>
              </a:rPr>
              <a:t>US Design System </a:t>
            </a:r>
            <a:r>
              <a:rPr lang="en-US" sz="2000" u="sng" dirty="0">
                <a:solidFill>
                  <a:srgbClr val="0563C1"/>
                </a:solidFill>
                <a:cs typeface="Arial"/>
                <a:hlinkClick r:id="rId7"/>
              </a:rPr>
              <a:t>designsystem.digital.gov</a:t>
            </a:r>
            <a:endParaRPr lang="en-US" sz="2000" dirty="0">
              <a:solidFill>
                <a:srgbClr val="262626"/>
              </a:solidFill>
              <a:cs typeface="Arial"/>
            </a:endParaRPr>
          </a:p>
        </p:txBody>
      </p:sp>
      <p:sp>
        <p:nvSpPr>
          <p:cNvPr id="9" name="TextBox 8">
            <a:extLst>
              <a:ext uri="{FF2B5EF4-FFF2-40B4-BE49-F238E27FC236}">
                <a16:creationId xmlns:a16="http://schemas.microsoft.com/office/drawing/2014/main" id="{65817C3E-9571-8AB3-A9E7-A37938E15DB1}"/>
              </a:ext>
            </a:extLst>
          </p:cNvPr>
          <p:cNvSpPr txBox="1"/>
          <p:nvPr/>
        </p:nvSpPr>
        <p:spPr>
          <a:xfrm>
            <a:off x="857657" y="4408251"/>
            <a:ext cx="381324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262626"/>
                </a:solidFill>
                <a:cs typeface="Arial"/>
              </a:rPr>
              <a:t>Scottish Gov Design System </a:t>
            </a:r>
            <a:r>
              <a:rPr lang="en-US" sz="2000" u="sng" dirty="0">
                <a:solidFill>
                  <a:srgbClr val="0563C1"/>
                </a:solidFill>
                <a:cs typeface="Arial"/>
                <a:hlinkClick r:id="rId8"/>
              </a:rPr>
              <a:t>designsystem.gov.scot</a:t>
            </a:r>
            <a:r>
              <a:rPr lang="en-US" sz="2000" dirty="0">
                <a:solidFill>
                  <a:srgbClr val="262626"/>
                </a:solidFill>
                <a:cs typeface="Arial"/>
              </a:rPr>
              <a:t> </a:t>
            </a:r>
            <a:endParaRPr lang="en-US" dirty="0"/>
          </a:p>
        </p:txBody>
      </p:sp>
      <p:sp>
        <p:nvSpPr>
          <p:cNvPr id="10" name="TextBox 9">
            <a:extLst>
              <a:ext uri="{FF2B5EF4-FFF2-40B4-BE49-F238E27FC236}">
                <a16:creationId xmlns:a16="http://schemas.microsoft.com/office/drawing/2014/main" id="{490698D4-5EDB-9DC1-56AE-C479B2BD1A5B}"/>
              </a:ext>
            </a:extLst>
          </p:cNvPr>
          <p:cNvSpPr txBox="1"/>
          <p:nvPr/>
        </p:nvSpPr>
        <p:spPr>
          <a:xfrm>
            <a:off x="8015591" y="4408249"/>
            <a:ext cx="378892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262626"/>
                </a:solidFill>
                <a:cs typeface="Arial"/>
              </a:rPr>
              <a:t>GOV.UK Design System</a:t>
            </a:r>
            <a:br>
              <a:rPr lang="en-US" sz="2000" dirty="0">
                <a:cs typeface="Arial"/>
              </a:rPr>
            </a:br>
            <a:r>
              <a:rPr lang="en-US" sz="2000" u="sng" dirty="0">
                <a:solidFill>
                  <a:srgbClr val="0563C1"/>
                </a:solidFill>
                <a:cs typeface="Arial"/>
                <a:hlinkClick r:id="rId9"/>
              </a:rPr>
              <a:t>design-system.service.gov.uk/</a:t>
            </a:r>
            <a:r>
              <a:rPr lang="en-US" sz="2000" dirty="0">
                <a:solidFill>
                  <a:srgbClr val="262626"/>
                </a:solidFill>
                <a:cs typeface="Arial"/>
              </a:rPr>
              <a:t> </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4"/>
          <p:cNvSpPr txBox="1">
            <a:spLocks noGrp="1"/>
          </p:cNvSpPr>
          <p:nvPr>
            <p:ph type="title"/>
          </p:nvPr>
        </p:nvSpPr>
        <p:spPr>
          <a:xfrm>
            <a:off x="838200" y="365125"/>
            <a:ext cx="10515600" cy="1325600"/>
          </a:xfrm>
          <a:prstGeom prst="rect">
            <a:avLst/>
          </a:prstGeom>
          <a:noFill/>
          <a:ln>
            <a:noFill/>
          </a:ln>
        </p:spPr>
        <p:txBody>
          <a:bodyPr spcFirstLastPara="1" vert="horz" wrap="square" lIns="91433" tIns="45700" rIns="91433" bIns="45700" rtlCol="0" anchor="ctr" anchorCtr="0">
            <a:normAutofit/>
          </a:bodyPr>
          <a:lstStyle/>
          <a:p>
            <a:pPr>
              <a:spcBef>
                <a:spcPts val="1067"/>
              </a:spcBef>
              <a:buClr>
                <a:srgbClr val="262626"/>
              </a:buClr>
              <a:buSzPts val="2100"/>
            </a:pPr>
            <a:r>
              <a:rPr lang="en" dirty="0"/>
              <a:t>What did you find in the design systems?</a:t>
            </a:r>
            <a:endParaRPr dirty="0"/>
          </a:p>
        </p:txBody>
      </p:sp>
      <p:sp>
        <p:nvSpPr>
          <p:cNvPr id="260" name="Google Shape;260;p44"/>
          <p:cNvSpPr txBox="1">
            <a:spLocks noGrp="1"/>
          </p:cNvSpPr>
          <p:nvPr>
            <p:ph type="body" idx="1"/>
          </p:nvPr>
        </p:nvSpPr>
        <p:spPr>
          <a:xfrm>
            <a:off x="838200" y="1825625"/>
            <a:ext cx="10515600" cy="4351339"/>
          </a:xfrm>
          <a:prstGeom prst="rect">
            <a:avLst/>
          </a:prstGeom>
          <a:noFill/>
          <a:ln>
            <a:noFill/>
          </a:ln>
        </p:spPr>
        <p:txBody>
          <a:bodyPr spcFirstLastPara="1" vert="horz" wrap="square" lIns="91433" tIns="45700" rIns="91433" bIns="45700" rtlCol="0" anchor="t" anchorCtr="0">
            <a:normAutofit/>
          </a:bodyPr>
          <a:lstStyle/>
          <a:p>
            <a:pPr marL="0" indent="0">
              <a:spcBef>
                <a:spcPts val="0"/>
              </a:spcBef>
              <a:buClr>
                <a:srgbClr val="262626"/>
              </a:buClr>
              <a:buSzPts val="2100"/>
              <a:buNone/>
            </a:pPr>
            <a:r>
              <a:rPr lang="en-GB" dirty="0"/>
              <a:t>Did the design system you chose have guidance that helped?</a:t>
            </a:r>
            <a:endParaRPr dirty="0"/>
          </a:p>
        </p:txBody>
      </p:sp>
      <p:pic>
        <p:nvPicPr>
          <p:cNvPr id="261" name="Google Shape;261;p44" descr="pencil signifying an exercise for participants to complete"/>
          <p:cNvPicPr preferRelativeResize="0"/>
          <p:nvPr/>
        </p:nvPicPr>
        <p:blipFill rotWithShape="1">
          <a:blip r:embed="rId3">
            <a:alphaModFix/>
          </a:blip>
          <a:srcRect/>
          <a:stretch/>
        </p:blipFill>
        <p:spPr>
          <a:xfrm>
            <a:off x="10014101" y="4891087"/>
            <a:ext cx="1681163" cy="1703388"/>
          </a:xfrm>
          <a:prstGeom prst="rect">
            <a:avLst/>
          </a:prstGeom>
          <a:noFill/>
          <a:ln>
            <a:noFill/>
          </a:ln>
        </p:spPr>
      </p:pic>
    </p:spTree>
    <p:extLst>
      <p:ext uri="{BB962C8B-B14F-4D97-AF65-F5344CB8AC3E}">
        <p14:creationId xmlns:p14="http://schemas.microsoft.com/office/powerpoint/2010/main" val="8645042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25931CC-21A2-FAB4-1645-D22D26ED435B}"/>
              </a:ext>
            </a:extLst>
          </p:cNvPr>
          <p:cNvSpPr>
            <a:spLocks noGrp="1"/>
          </p:cNvSpPr>
          <p:nvPr>
            <p:ph type="title"/>
          </p:nvPr>
        </p:nvSpPr>
        <p:spPr/>
        <p:txBody>
          <a:bodyPr/>
          <a:lstStyle/>
          <a:p>
            <a:r>
              <a:rPr lang="en-GB" dirty="0"/>
              <a:t>The Scottish design system has this advice</a:t>
            </a:r>
          </a:p>
        </p:txBody>
      </p:sp>
      <p:pic>
        <p:nvPicPr>
          <p:cNvPr id="10" name="Picture 9" descr="For text fields, you should also consider the type of data the user is being asked to provide. For example:&#10;&#10;- a date picker may be the most suitable for browsing for a date in a calendar, while specific input fields for day, month and year may be more suitable for known dates such as date of birth&#10;- the size of the field should be appropriate for the expected input, such as a postcode or telephone number&#10;- if fields have a maximum acceptable length, show a character count so the user knows how much space they have remaining">
            <a:extLst>
              <a:ext uri="{FF2B5EF4-FFF2-40B4-BE49-F238E27FC236}">
                <a16:creationId xmlns:a16="http://schemas.microsoft.com/office/drawing/2014/main" id="{FA3EC9FF-283E-DC97-501E-9F0ED06CDD1E}"/>
              </a:ext>
            </a:extLst>
          </p:cNvPr>
          <p:cNvPicPr>
            <a:picLocks noChangeAspect="1"/>
          </p:cNvPicPr>
          <p:nvPr/>
        </p:nvPicPr>
        <p:blipFill>
          <a:blip r:embed="rId2"/>
          <a:stretch>
            <a:fillRect/>
          </a:stretch>
        </p:blipFill>
        <p:spPr>
          <a:xfrm>
            <a:off x="2786476" y="2222664"/>
            <a:ext cx="6619048" cy="3171429"/>
          </a:xfrm>
          <a:prstGeom prst="rect">
            <a:avLst/>
          </a:prstGeom>
          <a:ln>
            <a:solidFill>
              <a:schemeClr val="accent1"/>
            </a:solidFill>
          </a:ln>
        </p:spPr>
      </p:pic>
      <p:sp>
        <p:nvSpPr>
          <p:cNvPr id="2" name="TextBox 1">
            <a:extLst>
              <a:ext uri="{FF2B5EF4-FFF2-40B4-BE49-F238E27FC236}">
                <a16:creationId xmlns:a16="http://schemas.microsoft.com/office/drawing/2014/main" id="{D90E1292-CCCB-8738-BFF6-0CEDB690BFB1}"/>
              </a:ext>
            </a:extLst>
          </p:cNvPr>
          <p:cNvSpPr txBox="1"/>
          <p:nvPr/>
        </p:nvSpPr>
        <p:spPr>
          <a:xfrm>
            <a:off x="841443" y="5697166"/>
            <a:ext cx="648834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linkClick r:id="rId3"/>
              </a:rPr>
              <a:t>https://designsystem.gov.scot/guidance/forms/form-design</a:t>
            </a:r>
            <a:r>
              <a:rPr lang="en-US" dirty="0"/>
              <a:t> </a:t>
            </a:r>
            <a:endParaRPr lang="en-US"/>
          </a:p>
        </p:txBody>
      </p:sp>
    </p:spTree>
    <p:extLst>
      <p:ext uri="{BB962C8B-B14F-4D97-AF65-F5344CB8AC3E}">
        <p14:creationId xmlns:p14="http://schemas.microsoft.com/office/powerpoint/2010/main" val="15994813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6"/>
          <p:cNvSpPr txBox="1">
            <a:spLocks noGrp="1"/>
          </p:cNvSpPr>
          <p:nvPr>
            <p:ph type="title"/>
          </p:nvPr>
        </p:nvSpPr>
        <p:spPr>
          <a:xfrm>
            <a:off x="661754" y="1186775"/>
            <a:ext cx="3569777" cy="1600200"/>
          </a:xfrm>
          <a:prstGeom prst="rect">
            <a:avLst/>
          </a:prstGeom>
          <a:noFill/>
          <a:ln>
            <a:noFill/>
          </a:ln>
        </p:spPr>
        <p:txBody>
          <a:bodyPr spcFirstLastPara="1" vert="horz" wrap="square" lIns="91433" tIns="45700" rIns="91433" bIns="45700" rtlCol="0" anchor="b" anchorCtr="0">
            <a:normAutofit fontScale="90000"/>
          </a:bodyPr>
          <a:lstStyle/>
          <a:p>
            <a:pPr>
              <a:spcBef>
                <a:spcPts val="0"/>
              </a:spcBef>
              <a:buClr>
                <a:srgbClr val="009999"/>
              </a:buClr>
              <a:buSzPts val="2400"/>
            </a:pPr>
            <a:r>
              <a:rPr lang="en" dirty="0"/>
              <a:t>USDS has a pattern specifically about phone numbers</a:t>
            </a:r>
            <a:endParaRPr dirty="0"/>
          </a:p>
        </p:txBody>
      </p:sp>
      <p:pic>
        <p:nvPicPr>
          <p:cNvPr id="7" name="Picture 6">
            <a:extLst>
              <a:ext uri="{FF2B5EF4-FFF2-40B4-BE49-F238E27FC236}">
                <a16:creationId xmlns:a16="http://schemas.microsoft.com/office/drawing/2014/main" id="{D8AC8E16-3C5F-C6DE-2B74-632271C211F8}"/>
              </a:ext>
            </a:extLst>
          </p:cNvPr>
          <p:cNvPicPr>
            <a:picLocks noChangeAspect="1"/>
          </p:cNvPicPr>
          <p:nvPr/>
        </p:nvPicPr>
        <p:blipFill>
          <a:blip r:embed="rId3"/>
          <a:stretch>
            <a:fillRect/>
          </a:stretch>
        </p:blipFill>
        <p:spPr>
          <a:xfrm>
            <a:off x="4426357" y="550029"/>
            <a:ext cx="7600000" cy="5038095"/>
          </a:xfrm>
          <a:prstGeom prst="rect">
            <a:avLst/>
          </a:prstGeom>
        </p:spPr>
      </p:pic>
      <p:sp>
        <p:nvSpPr>
          <p:cNvPr id="2" name="TextBox 1">
            <a:extLst>
              <a:ext uri="{FF2B5EF4-FFF2-40B4-BE49-F238E27FC236}">
                <a16:creationId xmlns:a16="http://schemas.microsoft.com/office/drawing/2014/main" id="{486237CA-F314-5AE5-CC25-A8580D59DF49}"/>
              </a:ext>
            </a:extLst>
          </p:cNvPr>
          <p:cNvSpPr txBox="1"/>
          <p:nvPr/>
        </p:nvSpPr>
        <p:spPr>
          <a:xfrm>
            <a:off x="4029075" y="5819775"/>
            <a:ext cx="83915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linkClick r:id="rId4"/>
              </a:rPr>
              <a:t>https://designsystem.digital.gov/patterns/create-a-user-profile/phone-number/</a:t>
            </a:r>
            <a:r>
              <a:rPr lang="en-US" dirty="0"/>
              <a:t> </a:t>
            </a: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6"/>
          <p:cNvSpPr txBox="1">
            <a:spLocks noGrp="1"/>
          </p:cNvSpPr>
          <p:nvPr>
            <p:ph type="title"/>
          </p:nvPr>
        </p:nvSpPr>
        <p:spPr>
          <a:xfrm>
            <a:off x="460410" y="1070043"/>
            <a:ext cx="4792526" cy="3988340"/>
          </a:xfrm>
          <a:prstGeom prst="rect">
            <a:avLst/>
          </a:prstGeom>
          <a:noFill/>
          <a:ln>
            <a:noFill/>
          </a:ln>
        </p:spPr>
        <p:txBody>
          <a:bodyPr spcFirstLastPara="1" vert="horz" wrap="square" lIns="91433" tIns="45700" rIns="91433" bIns="45700" rtlCol="0" anchor="b" anchorCtr="0">
            <a:normAutofit fontScale="90000"/>
          </a:bodyPr>
          <a:lstStyle/>
          <a:p>
            <a:pPr>
              <a:spcBef>
                <a:spcPts val="0"/>
              </a:spcBef>
              <a:buClr>
                <a:srgbClr val="009999"/>
              </a:buClr>
              <a:buSzPts val="2400"/>
            </a:pPr>
            <a:r>
              <a:rPr lang="en" dirty="0"/>
              <a:t>The accessibility guidance is OK,</a:t>
            </a:r>
            <a:br>
              <a:rPr lang="en" dirty="0"/>
            </a:br>
            <a:r>
              <a:rPr lang="en" dirty="0"/>
              <a:t>but doesn’t help someone who can’t use a phone at all</a:t>
            </a:r>
            <a:br>
              <a:rPr lang="en" dirty="0"/>
            </a:br>
            <a:br>
              <a:rPr lang="en" dirty="0"/>
            </a:br>
            <a:r>
              <a:rPr lang="en" dirty="0"/>
              <a:t>What about the person you’re thinking about? </a:t>
            </a:r>
            <a:endParaRPr dirty="0"/>
          </a:p>
        </p:txBody>
      </p:sp>
      <p:pic>
        <p:nvPicPr>
          <p:cNvPr id="3" name="Picture 2" descr="Accessibility&#10;Follow input guidance. These text fields should follow the accessibility guidelines for all text inputs.&#10;Use “text” instead of “number” inputs. Research indicates that numeric inputs still carry many usability problems. The way the user enters the data may differ from what the browser expects. Use &lt;input type=&quot;text&quot; inputmode=&quot;numeric&quot; pattern=&quot;[0-9]*&quot;&gt; to better support mobile users.&#10;Use fieldset and legend. Group related radio buttons together with &lt;fieldset&gt; and describe the group with &lt;legend&gt;.&#10;Use proper labels and attributes. Each radio button should have a &lt;label&gt;. Associate the two by matching the label’s for attribute to the input’s id attribute.&#10;Customization. As you customize, make sure you follow accessibility guidelines for form templates and the accessibility guidelines for form controls.&#10;">
            <a:extLst>
              <a:ext uri="{FF2B5EF4-FFF2-40B4-BE49-F238E27FC236}">
                <a16:creationId xmlns:a16="http://schemas.microsoft.com/office/drawing/2014/main" id="{0932B28D-7578-FEE2-90EC-AC48C94AC78B}"/>
              </a:ext>
            </a:extLst>
          </p:cNvPr>
          <p:cNvPicPr>
            <a:picLocks noChangeAspect="1"/>
          </p:cNvPicPr>
          <p:nvPr/>
        </p:nvPicPr>
        <p:blipFill>
          <a:blip r:embed="rId3"/>
          <a:stretch>
            <a:fillRect/>
          </a:stretch>
        </p:blipFill>
        <p:spPr>
          <a:xfrm>
            <a:off x="5981315" y="736893"/>
            <a:ext cx="5190476" cy="5228571"/>
          </a:xfrm>
          <a:prstGeom prst="rect">
            <a:avLst/>
          </a:prstGeom>
        </p:spPr>
      </p:pic>
      <p:sp>
        <p:nvSpPr>
          <p:cNvPr id="4" name="TextBox 3">
            <a:extLst>
              <a:ext uri="{FF2B5EF4-FFF2-40B4-BE49-F238E27FC236}">
                <a16:creationId xmlns:a16="http://schemas.microsoft.com/office/drawing/2014/main" id="{565EE13E-1AA6-9A41-309B-8CB75BD8FFC8}"/>
              </a:ext>
            </a:extLst>
          </p:cNvPr>
          <p:cNvSpPr txBox="1"/>
          <p:nvPr/>
        </p:nvSpPr>
        <p:spPr>
          <a:xfrm>
            <a:off x="3705225" y="5962650"/>
            <a:ext cx="83915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linkClick r:id="rId4"/>
              </a:rPr>
              <a:t>https://designsystem.digital.gov/patterns/create-a-user-profile/phone-number/</a:t>
            </a:r>
            <a:r>
              <a:rPr lang="en-US" dirty="0"/>
              <a:t> </a:t>
            </a:r>
            <a:endParaRPr lang="en-US"/>
          </a:p>
        </p:txBody>
      </p:sp>
    </p:spTree>
    <p:extLst>
      <p:ext uri="{BB962C8B-B14F-4D97-AF65-F5344CB8AC3E}">
        <p14:creationId xmlns:p14="http://schemas.microsoft.com/office/powerpoint/2010/main" val="17103701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794AE-A966-8595-2115-3D375B30FFC8}"/>
              </a:ext>
            </a:extLst>
          </p:cNvPr>
          <p:cNvSpPr>
            <a:spLocks noGrp="1"/>
          </p:cNvSpPr>
          <p:nvPr>
            <p:ph type="title"/>
          </p:nvPr>
        </p:nvSpPr>
        <p:spPr/>
        <p:txBody>
          <a:bodyPr/>
          <a:lstStyle/>
          <a:p>
            <a:r>
              <a:rPr lang="en-GB" dirty="0"/>
              <a:t>We have been told to think about service design</a:t>
            </a:r>
          </a:p>
        </p:txBody>
      </p:sp>
      <p:sp>
        <p:nvSpPr>
          <p:cNvPr id="3" name="TextBox 2">
            <a:extLst>
              <a:ext uri="{FF2B5EF4-FFF2-40B4-BE49-F238E27FC236}">
                <a16:creationId xmlns:a16="http://schemas.microsoft.com/office/drawing/2014/main" id="{E8884DE6-7DB4-F75A-E285-1259665723F8}"/>
              </a:ext>
            </a:extLst>
          </p:cNvPr>
          <p:cNvSpPr txBox="1"/>
          <p:nvPr/>
        </p:nvSpPr>
        <p:spPr>
          <a:xfrm>
            <a:off x="838200" y="1690688"/>
            <a:ext cx="1141659" cy="461665"/>
          </a:xfrm>
          <a:prstGeom prst="rect">
            <a:avLst/>
          </a:prstGeom>
          <a:noFill/>
        </p:spPr>
        <p:txBody>
          <a:bodyPr wrap="none" rtlCol="0">
            <a:spAutoFit/>
          </a:bodyPr>
          <a:lstStyle/>
          <a:p>
            <a:r>
              <a:rPr lang="en-GB" sz="2400" dirty="0"/>
              <a:t>WCAG</a:t>
            </a:r>
          </a:p>
        </p:txBody>
      </p:sp>
      <p:pic>
        <p:nvPicPr>
          <p:cNvPr id="7" name="Picture 6" descr="Aside from technical considerations, users usually prefer simple and short forms. Only ask users to enter what is required to complete the transaction or process; if irrelevant or excessive data is requested, users are more likely to abandon the form.">
            <a:extLst>
              <a:ext uri="{FF2B5EF4-FFF2-40B4-BE49-F238E27FC236}">
                <a16:creationId xmlns:a16="http://schemas.microsoft.com/office/drawing/2014/main" id="{B499EA93-2DE7-C9C2-980F-89B02681CAB6}"/>
              </a:ext>
            </a:extLst>
          </p:cNvPr>
          <p:cNvPicPr>
            <a:picLocks noChangeAspect="1"/>
          </p:cNvPicPr>
          <p:nvPr/>
        </p:nvPicPr>
        <p:blipFill>
          <a:blip r:embed="rId2"/>
          <a:stretch>
            <a:fillRect/>
          </a:stretch>
        </p:blipFill>
        <p:spPr>
          <a:xfrm>
            <a:off x="838200" y="2044651"/>
            <a:ext cx="11178146" cy="1305062"/>
          </a:xfrm>
          <a:prstGeom prst="rect">
            <a:avLst/>
          </a:prstGeom>
        </p:spPr>
      </p:pic>
      <p:sp>
        <p:nvSpPr>
          <p:cNvPr id="4" name="TextBox 3">
            <a:extLst>
              <a:ext uri="{FF2B5EF4-FFF2-40B4-BE49-F238E27FC236}">
                <a16:creationId xmlns:a16="http://schemas.microsoft.com/office/drawing/2014/main" id="{123E6FD1-96F4-5E6F-A215-400B9DD9AA11}"/>
              </a:ext>
            </a:extLst>
          </p:cNvPr>
          <p:cNvSpPr txBox="1"/>
          <p:nvPr/>
        </p:nvSpPr>
        <p:spPr>
          <a:xfrm>
            <a:off x="881104" y="3780270"/>
            <a:ext cx="1040670" cy="461665"/>
          </a:xfrm>
          <a:prstGeom prst="rect">
            <a:avLst/>
          </a:prstGeom>
          <a:noFill/>
        </p:spPr>
        <p:txBody>
          <a:bodyPr wrap="none" rtlCol="0">
            <a:spAutoFit/>
          </a:bodyPr>
          <a:lstStyle/>
          <a:p>
            <a:r>
              <a:rPr lang="en-GB" sz="2400" dirty="0"/>
              <a:t>USDS</a:t>
            </a:r>
          </a:p>
        </p:txBody>
      </p:sp>
      <p:pic>
        <p:nvPicPr>
          <p:cNvPr id="5" name="Picture 4" descr="What to do&#10;Tell users why you need their phone number, why you might contact them, and when.">
            <a:extLst>
              <a:ext uri="{FF2B5EF4-FFF2-40B4-BE49-F238E27FC236}">
                <a16:creationId xmlns:a16="http://schemas.microsoft.com/office/drawing/2014/main" id="{A7D56D0A-A075-BDCE-D0E8-4F5486C222BC}"/>
              </a:ext>
            </a:extLst>
          </p:cNvPr>
          <p:cNvPicPr>
            <a:picLocks noChangeAspect="1"/>
          </p:cNvPicPr>
          <p:nvPr/>
        </p:nvPicPr>
        <p:blipFill>
          <a:blip r:embed="rId3"/>
          <a:stretch>
            <a:fillRect/>
          </a:stretch>
        </p:blipFill>
        <p:spPr>
          <a:xfrm>
            <a:off x="2229379" y="3239156"/>
            <a:ext cx="7250024" cy="2640265"/>
          </a:xfrm>
          <a:prstGeom prst="rect">
            <a:avLst/>
          </a:prstGeom>
        </p:spPr>
      </p:pic>
    </p:spTree>
    <p:extLst>
      <p:ext uri="{BB962C8B-B14F-4D97-AF65-F5344CB8AC3E}">
        <p14:creationId xmlns:p14="http://schemas.microsoft.com/office/powerpoint/2010/main" val="6811028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7"/>
          <p:cNvSpPr txBox="1">
            <a:spLocks noGrp="1"/>
          </p:cNvSpPr>
          <p:nvPr>
            <p:ph type="title"/>
          </p:nvPr>
        </p:nvSpPr>
        <p:spPr>
          <a:xfrm>
            <a:off x="838200" y="365125"/>
            <a:ext cx="10515600" cy="1325600"/>
          </a:xfrm>
          <a:prstGeom prst="rect">
            <a:avLst/>
          </a:prstGeom>
          <a:noFill/>
          <a:ln>
            <a:noFill/>
          </a:ln>
        </p:spPr>
        <p:txBody>
          <a:bodyPr spcFirstLastPara="1" vert="horz" wrap="square" lIns="91433" tIns="45700" rIns="91433" bIns="45700" rtlCol="0" anchor="ctr" anchorCtr="0">
            <a:normAutofit/>
          </a:bodyPr>
          <a:lstStyle/>
          <a:p>
            <a:pPr>
              <a:spcBef>
                <a:spcPts val="0"/>
              </a:spcBef>
              <a:buClr>
                <a:srgbClr val="009999"/>
              </a:buClr>
              <a:buSzPts val="3300"/>
            </a:pPr>
            <a:r>
              <a:rPr lang="en"/>
              <a:t>Agenda</a:t>
            </a:r>
            <a:endParaRPr/>
          </a:p>
        </p:txBody>
      </p:sp>
      <p:sp>
        <p:nvSpPr>
          <p:cNvPr id="126" name="Google Shape;126;p27"/>
          <p:cNvSpPr txBox="1">
            <a:spLocks noGrp="1"/>
          </p:cNvSpPr>
          <p:nvPr>
            <p:ph type="body" idx="1"/>
          </p:nvPr>
        </p:nvSpPr>
        <p:spPr>
          <a:xfrm>
            <a:off x="838200" y="1825625"/>
            <a:ext cx="10515600" cy="4351200"/>
          </a:xfrm>
          <a:prstGeom prst="rect">
            <a:avLst/>
          </a:prstGeom>
          <a:noFill/>
          <a:ln>
            <a:noFill/>
          </a:ln>
        </p:spPr>
        <p:txBody>
          <a:bodyPr spcFirstLastPara="1" vert="horz" wrap="square" lIns="91433" tIns="45700" rIns="91433" bIns="45700" rtlCol="0" anchor="t" anchorCtr="0">
            <a:normAutofit/>
          </a:bodyPr>
          <a:lstStyle/>
          <a:p>
            <a:pPr marL="0" indent="0" defTabSz="594769">
              <a:lnSpc>
                <a:spcPct val="100000"/>
              </a:lnSpc>
              <a:spcBef>
                <a:spcPts val="0"/>
              </a:spcBef>
              <a:buClr>
                <a:srgbClr val="262626"/>
              </a:buClr>
              <a:buSzPts val="2100"/>
              <a:buNone/>
            </a:pPr>
            <a:r>
              <a:rPr lang="en" dirty="0">
                <a:solidFill>
                  <a:srgbClr val="009999"/>
                </a:solidFill>
                <a:sym typeface="Wingdings" panose="05000000000000000000" pitchFamily="2" charset="2"/>
              </a:rPr>
              <a:t></a:t>
            </a:r>
            <a:r>
              <a:rPr lang="en" dirty="0">
                <a:solidFill>
                  <a:srgbClr val="009999"/>
                </a:solidFill>
              </a:rPr>
              <a:t>	</a:t>
            </a:r>
            <a:r>
              <a:rPr lang="en" dirty="0">
                <a:solidFill>
                  <a:srgbClr val="62C0C0"/>
                </a:solidFill>
              </a:rPr>
              <a:t>Introduction</a:t>
            </a:r>
          </a:p>
          <a:p>
            <a:pPr marL="0" indent="0" defTabSz="594769">
              <a:lnSpc>
                <a:spcPct val="100000"/>
              </a:lnSpc>
              <a:spcBef>
                <a:spcPts val="0"/>
              </a:spcBef>
              <a:buClr>
                <a:srgbClr val="262626"/>
              </a:buClr>
              <a:buSzPts val="2100"/>
              <a:buNone/>
            </a:pPr>
            <a:r>
              <a:rPr lang="en" dirty="0">
                <a:solidFill>
                  <a:srgbClr val="009999"/>
                </a:solidFill>
                <a:sym typeface="Wingdings" panose="05000000000000000000" pitchFamily="2" charset="2"/>
              </a:rPr>
              <a:t> </a:t>
            </a:r>
            <a:r>
              <a:rPr lang="en-US" dirty="0">
                <a:solidFill>
                  <a:schemeClr val="tx1"/>
                </a:solidFill>
              </a:rPr>
              <a:t>	</a:t>
            </a:r>
            <a:r>
              <a:rPr lang="en-US" dirty="0">
                <a:solidFill>
                  <a:srgbClr val="62C0C0"/>
                </a:solidFill>
              </a:rPr>
              <a:t>Challenge 1:	Think about types of disability</a:t>
            </a:r>
          </a:p>
          <a:p>
            <a:pPr marL="0" indent="0" defTabSz="594769">
              <a:lnSpc>
                <a:spcPct val="100000"/>
              </a:lnSpc>
              <a:spcBef>
                <a:spcPts val="0"/>
              </a:spcBef>
              <a:buClr>
                <a:srgbClr val="262626"/>
              </a:buClr>
              <a:buSzPts val="2100"/>
              <a:buNone/>
            </a:pPr>
            <a:r>
              <a:rPr lang="en" dirty="0">
                <a:solidFill>
                  <a:srgbClr val="009999"/>
                </a:solidFill>
                <a:sym typeface="Wingdings" panose="05000000000000000000" pitchFamily="2" charset="2"/>
              </a:rPr>
              <a:t> </a:t>
            </a:r>
            <a:r>
              <a:rPr lang="en" dirty="0">
                <a:solidFill>
                  <a:schemeClr val="tx1"/>
                </a:solidFill>
              </a:rPr>
              <a:t>	</a:t>
            </a:r>
            <a:r>
              <a:rPr lang="en" dirty="0">
                <a:solidFill>
                  <a:srgbClr val="62C0C0"/>
                </a:solidFill>
              </a:rPr>
              <a:t>Challenge 2: 	Use the Web Content Accessibility Guidelines</a:t>
            </a:r>
            <a:endParaRPr dirty="0">
              <a:solidFill>
                <a:srgbClr val="62C0C0"/>
              </a:solidFill>
            </a:endParaRPr>
          </a:p>
          <a:p>
            <a:pPr marL="0" indent="0" defTabSz="594769">
              <a:lnSpc>
                <a:spcPct val="100000"/>
              </a:lnSpc>
              <a:spcBef>
                <a:spcPts val="0"/>
              </a:spcBef>
              <a:buClr>
                <a:srgbClr val="262626"/>
              </a:buClr>
              <a:buSzPts val="2100"/>
              <a:buNone/>
            </a:pPr>
            <a:r>
              <a:rPr lang="en" dirty="0">
                <a:solidFill>
                  <a:srgbClr val="009999"/>
                </a:solidFill>
                <a:sym typeface="Wingdings" panose="05000000000000000000" pitchFamily="2" charset="2"/>
              </a:rPr>
              <a:t> </a:t>
            </a:r>
            <a:r>
              <a:rPr lang="en" dirty="0">
                <a:solidFill>
                  <a:schemeClr val="tx1"/>
                </a:solidFill>
              </a:rPr>
              <a:t>	</a:t>
            </a:r>
            <a:r>
              <a:rPr lang="en" dirty="0">
                <a:solidFill>
                  <a:srgbClr val="62C0C0"/>
                </a:solidFill>
              </a:rPr>
              <a:t>Challenge 3:	</a:t>
            </a:r>
            <a:r>
              <a:rPr lang="en-US" dirty="0">
                <a:solidFill>
                  <a:srgbClr val="62C0C0"/>
                </a:solidFill>
              </a:rPr>
              <a:t>Use a Web Design System</a:t>
            </a:r>
          </a:p>
          <a:p>
            <a:pPr marL="0" indent="0" defTabSz="594769">
              <a:lnSpc>
                <a:spcPct val="100000"/>
              </a:lnSpc>
              <a:spcBef>
                <a:spcPts val="0"/>
              </a:spcBef>
              <a:buSzPts val="2100"/>
              <a:buNone/>
            </a:pPr>
            <a:r>
              <a:rPr lang="en-US" dirty="0">
                <a:solidFill>
                  <a:schemeClr val="tx1"/>
                </a:solidFill>
              </a:rPr>
              <a:t>	Challenge 4: 	Think about why we ask for a phone number</a:t>
            </a:r>
          </a:p>
          <a:p>
            <a:pPr marL="0" indent="0" defTabSz="594769">
              <a:lnSpc>
                <a:spcPct val="100000"/>
              </a:lnSpc>
              <a:spcBef>
                <a:spcPts val="0"/>
              </a:spcBef>
              <a:buSzPts val="2100"/>
              <a:buNone/>
            </a:pPr>
            <a:r>
              <a:rPr lang="en" dirty="0">
                <a:solidFill>
                  <a:schemeClr val="tx1"/>
                </a:solidFill>
              </a:rPr>
              <a:t>	Challenge 5:	Make a question protocol</a:t>
            </a:r>
            <a:endParaRPr dirty="0">
              <a:solidFill>
                <a:schemeClr val="tx1"/>
              </a:solidFill>
            </a:endParaRPr>
          </a:p>
          <a:p>
            <a:pPr marL="0" indent="0" defTabSz="594769">
              <a:lnSpc>
                <a:spcPct val="100000"/>
              </a:lnSpc>
              <a:spcBef>
                <a:spcPts val="0"/>
              </a:spcBef>
              <a:buSzPts val="2100"/>
              <a:buNone/>
            </a:pPr>
            <a:r>
              <a:rPr lang="en" dirty="0">
                <a:solidFill>
                  <a:schemeClr val="tx1"/>
                </a:solidFill>
              </a:rPr>
              <a:t>	Challenge 6:	Make a prototype</a:t>
            </a:r>
          </a:p>
          <a:p>
            <a:pPr marL="0" indent="0" defTabSz="594769">
              <a:lnSpc>
                <a:spcPct val="100000"/>
              </a:lnSpc>
              <a:spcBef>
                <a:spcPts val="0"/>
              </a:spcBef>
              <a:buSzPts val="2100"/>
              <a:buNone/>
            </a:pPr>
            <a:r>
              <a:rPr lang="en" dirty="0">
                <a:solidFill>
                  <a:schemeClr val="tx1"/>
                </a:solidFill>
              </a:rPr>
              <a:t>	Challenge 7:	Think about implementation (and code)</a:t>
            </a:r>
            <a:endParaRPr dirty="0">
              <a:solidFill>
                <a:schemeClr val="tx1"/>
              </a:solidFill>
            </a:endParaRPr>
          </a:p>
          <a:p>
            <a:pPr marL="0" indent="0" defTabSz="594769">
              <a:lnSpc>
                <a:spcPct val="100000"/>
              </a:lnSpc>
              <a:spcBef>
                <a:spcPts val="0"/>
              </a:spcBef>
              <a:buSzPts val="2100"/>
              <a:buNone/>
            </a:pPr>
            <a:r>
              <a:rPr lang="en" dirty="0">
                <a:solidFill>
                  <a:schemeClr val="tx1"/>
                </a:solidFill>
              </a:rPr>
              <a:t>	Wrap up</a:t>
            </a:r>
            <a:endParaRPr dirty="0">
              <a:solidFill>
                <a:schemeClr val="tx1"/>
              </a:solidFill>
            </a:endParaRPr>
          </a:p>
        </p:txBody>
      </p:sp>
    </p:spTree>
    <p:extLst>
      <p:ext uri="{BB962C8B-B14F-4D97-AF65-F5344CB8AC3E}">
        <p14:creationId xmlns:p14="http://schemas.microsoft.com/office/powerpoint/2010/main" val="1141094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7"/>
          <p:cNvSpPr txBox="1">
            <a:spLocks noGrp="1"/>
          </p:cNvSpPr>
          <p:nvPr>
            <p:ph type="title"/>
          </p:nvPr>
        </p:nvSpPr>
        <p:spPr>
          <a:xfrm>
            <a:off x="838200" y="365125"/>
            <a:ext cx="10515600" cy="1325600"/>
          </a:xfrm>
          <a:prstGeom prst="rect">
            <a:avLst/>
          </a:prstGeom>
          <a:noFill/>
          <a:ln>
            <a:noFill/>
          </a:ln>
        </p:spPr>
        <p:txBody>
          <a:bodyPr spcFirstLastPara="1" vert="horz" wrap="square" lIns="91433" tIns="45700" rIns="91433" bIns="45700" rtlCol="0" anchor="ctr" anchorCtr="0">
            <a:normAutofit/>
          </a:bodyPr>
          <a:lstStyle/>
          <a:p>
            <a:pPr>
              <a:spcBef>
                <a:spcPts val="0"/>
              </a:spcBef>
              <a:buClr>
                <a:srgbClr val="009999"/>
              </a:buClr>
              <a:buSzPts val="3300"/>
            </a:pPr>
            <a:r>
              <a:rPr lang="en"/>
              <a:t>Agenda</a:t>
            </a:r>
            <a:endParaRPr/>
          </a:p>
        </p:txBody>
      </p:sp>
      <p:sp>
        <p:nvSpPr>
          <p:cNvPr id="126" name="Google Shape;126;p27"/>
          <p:cNvSpPr txBox="1">
            <a:spLocks noGrp="1"/>
          </p:cNvSpPr>
          <p:nvPr>
            <p:ph type="body" idx="1"/>
          </p:nvPr>
        </p:nvSpPr>
        <p:spPr>
          <a:xfrm>
            <a:off x="838200" y="1825625"/>
            <a:ext cx="10515600" cy="4351200"/>
          </a:xfrm>
          <a:prstGeom prst="rect">
            <a:avLst/>
          </a:prstGeom>
          <a:noFill/>
          <a:ln>
            <a:noFill/>
          </a:ln>
        </p:spPr>
        <p:txBody>
          <a:bodyPr spcFirstLastPara="1" vert="horz" wrap="square" lIns="91433" tIns="45700" rIns="91433" bIns="45700" rtlCol="0" anchor="t" anchorCtr="0">
            <a:normAutofit/>
          </a:bodyPr>
          <a:lstStyle/>
          <a:p>
            <a:pPr marL="0" indent="0" defTabSz="594769">
              <a:lnSpc>
                <a:spcPct val="100000"/>
              </a:lnSpc>
              <a:spcBef>
                <a:spcPts val="0"/>
              </a:spcBef>
              <a:buClr>
                <a:srgbClr val="262626"/>
              </a:buClr>
              <a:buSzPts val="2100"/>
              <a:buNone/>
            </a:pPr>
            <a:r>
              <a:rPr lang="en" dirty="0">
                <a:solidFill>
                  <a:srgbClr val="009999"/>
                </a:solidFill>
              </a:rPr>
              <a:t>	</a:t>
            </a:r>
            <a:r>
              <a:rPr lang="en" dirty="0">
                <a:solidFill>
                  <a:schemeClr val="tx1"/>
                </a:solidFill>
              </a:rPr>
              <a:t>Introduction</a:t>
            </a:r>
          </a:p>
          <a:p>
            <a:pPr marL="0" indent="0" defTabSz="594769">
              <a:lnSpc>
                <a:spcPct val="100000"/>
              </a:lnSpc>
              <a:spcBef>
                <a:spcPts val="0"/>
              </a:spcBef>
              <a:buSzPts val="2100"/>
              <a:buNone/>
            </a:pPr>
            <a:r>
              <a:rPr lang="en-US" dirty="0">
                <a:solidFill>
                  <a:schemeClr val="tx1"/>
                </a:solidFill>
              </a:rPr>
              <a:t>	Challenge 1:	Think about types of disability</a:t>
            </a:r>
          </a:p>
          <a:p>
            <a:pPr marL="0" indent="0" defTabSz="594769">
              <a:lnSpc>
                <a:spcPct val="100000"/>
              </a:lnSpc>
              <a:spcBef>
                <a:spcPts val="0"/>
              </a:spcBef>
              <a:buSzPts val="2100"/>
              <a:buNone/>
            </a:pPr>
            <a:r>
              <a:rPr lang="en" dirty="0">
                <a:solidFill>
                  <a:schemeClr val="tx1"/>
                </a:solidFill>
              </a:rPr>
              <a:t>	Challenge 2: 	Use the Web Content Accessibility Guidelines</a:t>
            </a:r>
            <a:endParaRPr dirty="0">
              <a:solidFill>
                <a:schemeClr val="tx1"/>
              </a:solidFill>
            </a:endParaRPr>
          </a:p>
          <a:p>
            <a:pPr marL="0" indent="0" defTabSz="594769">
              <a:lnSpc>
                <a:spcPct val="100000"/>
              </a:lnSpc>
              <a:spcBef>
                <a:spcPts val="0"/>
              </a:spcBef>
              <a:buSzPts val="2100"/>
              <a:buNone/>
            </a:pPr>
            <a:r>
              <a:rPr lang="en" dirty="0">
                <a:solidFill>
                  <a:schemeClr val="tx1"/>
                </a:solidFill>
              </a:rPr>
              <a:t>	Challenge 3:	</a:t>
            </a:r>
            <a:r>
              <a:rPr lang="en-US" dirty="0">
                <a:solidFill>
                  <a:schemeClr val="tx1"/>
                </a:solidFill>
              </a:rPr>
              <a:t>Use a Web Design System</a:t>
            </a:r>
          </a:p>
          <a:p>
            <a:pPr marL="0" indent="0" defTabSz="594769">
              <a:lnSpc>
                <a:spcPct val="100000"/>
              </a:lnSpc>
              <a:spcBef>
                <a:spcPts val="0"/>
              </a:spcBef>
              <a:buSzPts val="2100"/>
              <a:buNone/>
            </a:pPr>
            <a:r>
              <a:rPr lang="en-US" dirty="0">
                <a:solidFill>
                  <a:schemeClr val="tx1"/>
                </a:solidFill>
              </a:rPr>
              <a:t>	Challenge 4: 	Think about why we ask for a phone number</a:t>
            </a:r>
          </a:p>
          <a:p>
            <a:pPr marL="0" indent="0" defTabSz="594769">
              <a:lnSpc>
                <a:spcPct val="100000"/>
              </a:lnSpc>
              <a:spcBef>
                <a:spcPts val="0"/>
              </a:spcBef>
              <a:buSzPts val="2100"/>
              <a:buNone/>
            </a:pPr>
            <a:r>
              <a:rPr lang="en" dirty="0">
                <a:solidFill>
                  <a:schemeClr val="tx1"/>
                </a:solidFill>
              </a:rPr>
              <a:t>	Challenge 5:	Make a question protocol</a:t>
            </a:r>
            <a:endParaRPr dirty="0">
              <a:solidFill>
                <a:schemeClr val="tx1"/>
              </a:solidFill>
            </a:endParaRPr>
          </a:p>
          <a:p>
            <a:pPr marL="0" indent="0" defTabSz="594769">
              <a:lnSpc>
                <a:spcPct val="100000"/>
              </a:lnSpc>
              <a:spcBef>
                <a:spcPts val="0"/>
              </a:spcBef>
              <a:buSzPts val="2100"/>
              <a:buNone/>
            </a:pPr>
            <a:r>
              <a:rPr lang="en" dirty="0">
                <a:solidFill>
                  <a:schemeClr val="tx1"/>
                </a:solidFill>
              </a:rPr>
              <a:t>	Challenge 6:	Make a prototype</a:t>
            </a:r>
          </a:p>
          <a:p>
            <a:pPr marL="0" indent="0" defTabSz="594769">
              <a:lnSpc>
                <a:spcPct val="100000"/>
              </a:lnSpc>
              <a:spcBef>
                <a:spcPts val="0"/>
              </a:spcBef>
              <a:buSzPts val="2100"/>
              <a:buNone/>
            </a:pPr>
            <a:r>
              <a:rPr lang="en" dirty="0">
                <a:solidFill>
                  <a:schemeClr val="tx1"/>
                </a:solidFill>
              </a:rPr>
              <a:t>	Challenge 7:	Think about implementation (and code)</a:t>
            </a:r>
            <a:endParaRPr dirty="0">
              <a:solidFill>
                <a:schemeClr val="tx1"/>
              </a:solidFill>
            </a:endParaRPr>
          </a:p>
          <a:p>
            <a:pPr marL="0" indent="0" defTabSz="594769">
              <a:lnSpc>
                <a:spcPct val="100000"/>
              </a:lnSpc>
              <a:spcBef>
                <a:spcPts val="0"/>
              </a:spcBef>
              <a:buSzPts val="2100"/>
              <a:buNone/>
            </a:pPr>
            <a:r>
              <a:rPr lang="en" dirty="0">
                <a:solidFill>
                  <a:schemeClr val="tx1"/>
                </a:solidFill>
              </a:rPr>
              <a:t>	Wrap up</a:t>
            </a:r>
            <a:endParaRPr dirty="0">
              <a:solidFill>
                <a:schemeClr val="tx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50"/>
          <p:cNvSpPr txBox="1">
            <a:spLocks noGrp="1"/>
          </p:cNvSpPr>
          <p:nvPr>
            <p:ph type="title"/>
          </p:nvPr>
        </p:nvSpPr>
        <p:spPr>
          <a:xfrm>
            <a:off x="838200" y="365125"/>
            <a:ext cx="10515600" cy="1325563"/>
          </a:xfrm>
          <a:noFill/>
          <a:ln>
            <a:noFill/>
          </a:ln>
        </p:spPr>
        <p:txBody>
          <a:bodyPr spcFirstLastPara="1" vert="horz" wrap="square" lIns="91433" tIns="45700" rIns="91433" bIns="45700" rtlCol="0" anchor="ctr" anchorCtr="0">
            <a:normAutofit/>
          </a:bodyPr>
          <a:lstStyle/>
          <a:p>
            <a:r>
              <a:rPr lang="en-US" dirty="0"/>
              <a:t>Challenge 4: </a:t>
            </a:r>
            <a:br>
              <a:rPr lang="en-US" dirty="0"/>
            </a:br>
            <a:r>
              <a:rPr lang="en-US" dirty="0"/>
              <a:t>Think about why we ask for a phone number</a:t>
            </a:r>
          </a:p>
        </p:txBody>
      </p:sp>
      <p:sp>
        <p:nvSpPr>
          <p:cNvPr id="298" name="Google Shape;298;p50"/>
          <p:cNvSpPr txBox="1">
            <a:spLocks noGrp="1"/>
          </p:cNvSpPr>
          <p:nvPr>
            <p:ph idx="1"/>
          </p:nvPr>
        </p:nvSpPr>
        <p:spPr>
          <a:xfrm>
            <a:off x="838200" y="1825625"/>
            <a:ext cx="10192966" cy="4351338"/>
          </a:xfrm>
          <a:noFill/>
          <a:ln>
            <a:noFill/>
          </a:ln>
        </p:spPr>
        <p:txBody>
          <a:bodyPr spcFirstLastPara="1" vert="horz" wrap="square" lIns="91433" tIns="45700" rIns="91433" bIns="45700" rtlCol="0" anchor="t" anchorCtr="0">
            <a:normAutofit/>
          </a:bodyPr>
          <a:lstStyle/>
          <a:p>
            <a:r>
              <a:rPr lang="en" dirty="0"/>
              <a:t>Any stories to share about:</a:t>
            </a:r>
          </a:p>
          <a:p>
            <a:pPr lvl="1"/>
            <a:r>
              <a:rPr lang="en" dirty="0"/>
              <a:t>Why organisations ask for a phone number?</a:t>
            </a:r>
          </a:p>
          <a:p>
            <a:pPr lvl="1"/>
            <a:r>
              <a:rPr lang="en" dirty="0"/>
              <a:t>How will they use the number?</a:t>
            </a:r>
          </a:p>
          <a:p>
            <a:pPr lvl="1"/>
            <a:r>
              <a:rPr lang="en" dirty="0"/>
              <a:t>When might they use it? </a:t>
            </a:r>
          </a:p>
          <a:p>
            <a:r>
              <a:rPr lang="en" dirty="0"/>
              <a:t>Does that use of the phone number cause any difficulties for </a:t>
            </a:r>
            <a:br>
              <a:rPr lang="en" dirty="0"/>
            </a:br>
            <a:r>
              <a:rPr lang="en" dirty="0"/>
              <a:t>the person that y</a:t>
            </a:r>
            <a:r>
              <a:rPr lang="en-GB" dirty="0" err="1"/>
              <a:t>ou</a:t>
            </a:r>
            <a:r>
              <a:rPr lang="en" dirty="0"/>
              <a:t> are thinking about? </a:t>
            </a:r>
          </a:p>
          <a:p>
            <a:r>
              <a:rPr lang="en" dirty="0"/>
              <a:t>Choose a story from your table to share with the room</a:t>
            </a:r>
          </a:p>
          <a:p>
            <a:pPr marL="0" indent="0">
              <a:buNone/>
            </a:pPr>
            <a:br>
              <a:rPr lang="en" dirty="0"/>
            </a:br>
            <a:endParaRPr lang="en" dirty="0"/>
          </a:p>
        </p:txBody>
      </p:sp>
      <p:pic>
        <p:nvPicPr>
          <p:cNvPr id="2" name="Google Shape;354;p58" descr="pencil signifying an exercise for participants to complete">
            <a:extLst>
              <a:ext uri="{FF2B5EF4-FFF2-40B4-BE49-F238E27FC236}">
                <a16:creationId xmlns:a16="http://schemas.microsoft.com/office/drawing/2014/main" id="{F3C8C82C-B655-EAAA-B380-FD19BB38D9BF}"/>
              </a:ext>
            </a:extLst>
          </p:cNvPr>
          <p:cNvPicPr preferRelativeResize="0"/>
          <p:nvPr/>
        </p:nvPicPr>
        <p:blipFill rotWithShape="1">
          <a:blip r:embed="rId3">
            <a:alphaModFix/>
          </a:blip>
          <a:srcRect/>
          <a:stretch/>
        </p:blipFill>
        <p:spPr>
          <a:xfrm>
            <a:off x="10014101" y="4891087"/>
            <a:ext cx="1681163" cy="1703388"/>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B0E36-4F8F-386E-CC53-D362DEE0428D}"/>
              </a:ext>
            </a:extLst>
          </p:cNvPr>
          <p:cNvSpPr>
            <a:spLocks noGrp="1"/>
          </p:cNvSpPr>
          <p:nvPr>
            <p:ph type="title"/>
          </p:nvPr>
        </p:nvSpPr>
        <p:spPr/>
        <p:txBody>
          <a:bodyPr/>
          <a:lstStyle/>
          <a:p>
            <a:r>
              <a:rPr lang="en-GB" dirty="0"/>
              <a:t>Phone numbers are for more than conversation</a:t>
            </a:r>
          </a:p>
        </p:txBody>
      </p:sp>
      <p:sp>
        <p:nvSpPr>
          <p:cNvPr id="3" name="Content Placeholder 2">
            <a:extLst>
              <a:ext uri="{FF2B5EF4-FFF2-40B4-BE49-F238E27FC236}">
                <a16:creationId xmlns:a16="http://schemas.microsoft.com/office/drawing/2014/main" id="{65C52018-80EB-EE6B-DFA4-5B4D7FE5D05F}"/>
              </a:ext>
            </a:extLst>
          </p:cNvPr>
          <p:cNvSpPr>
            <a:spLocks noGrp="1"/>
          </p:cNvSpPr>
          <p:nvPr>
            <p:ph idx="1"/>
          </p:nvPr>
        </p:nvSpPr>
        <p:spPr/>
        <p:txBody>
          <a:bodyPr/>
          <a:lstStyle/>
          <a:p>
            <a:r>
              <a:rPr lang="en-GB" dirty="0"/>
              <a:t>Calling someone to talk to them</a:t>
            </a:r>
          </a:p>
          <a:p>
            <a:r>
              <a:rPr lang="en-GB" dirty="0"/>
              <a:t>Text (SMS) messages about the progress of an order or task</a:t>
            </a:r>
          </a:p>
          <a:p>
            <a:r>
              <a:rPr lang="en-GB" dirty="0"/>
              <a:t>Two factor authentication</a:t>
            </a:r>
          </a:p>
          <a:p>
            <a:r>
              <a:rPr lang="en-GB" dirty="0"/>
              <a:t>Helping to identify someone, maybe as a recovery mechanism</a:t>
            </a:r>
          </a:p>
          <a:p>
            <a:r>
              <a:rPr lang="en-GB" dirty="0"/>
              <a:t>… maybe some other things too</a:t>
            </a:r>
          </a:p>
        </p:txBody>
      </p:sp>
    </p:spTree>
    <p:extLst>
      <p:ext uri="{BB962C8B-B14F-4D97-AF65-F5344CB8AC3E}">
        <p14:creationId xmlns:p14="http://schemas.microsoft.com/office/powerpoint/2010/main" val="15057075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7"/>
          <p:cNvSpPr txBox="1">
            <a:spLocks noGrp="1"/>
          </p:cNvSpPr>
          <p:nvPr>
            <p:ph type="title"/>
          </p:nvPr>
        </p:nvSpPr>
        <p:spPr>
          <a:xfrm>
            <a:off x="838200" y="365125"/>
            <a:ext cx="10515600" cy="1325600"/>
          </a:xfrm>
          <a:prstGeom prst="rect">
            <a:avLst/>
          </a:prstGeom>
          <a:noFill/>
          <a:ln>
            <a:noFill/>
          </a:ln>
        </p:spPr>
        <p:txBody>
          <a:bodyPr spcFirstLastPara="1" vert="horz" wrap="square" lIns="91433" tIns="45700" rIns="91433" bIns="45700" rtlCol="0" anchor="ctr" anchorCtr="0">
            <a:normAutofit/>
          </a:bodyPr>
          <a:lstStyle/>
          <a:p>
            <a:pPr>
              <a:spcBef>
                <a:spcPts val="0"/>
              </a:spcBef>
              <a:buClr>
                <a:srgbClr val="009999"/>
              </a:buClr>
              <a:buSzPts val="3300"/>
            </a:pPr>
            <a:r>
              <a:rPr lang="en"/>
              <a:t>Agenda</a:t>
            </a:r>
            <a:endParaRPr/>
          </a:p>
        </p:txBody>
      </p:sp>
      <p:sp>
        <p:nvSpPr>
          <p:cNvPr id="126" name="Google Shape;126;p27"/>
          <p:cNvSpPr txBox="1">
            <a:spLocks noGrp="1"/>
          </p:cNvSpPr>
          <p:nvPr>
            <p:ph type="body" idx="1"/>
          </p:nvPr>
        </p:nvSpPr>
        <p:spPr>
          <a:xfrm>
            <a:off x="838200" y="1825625"/>
            <a:ext cx="10515600" cy="4351200"/>
          </a:xfrm>
          <a:prstGeom prst="rect">
            <a:avLst/>
          </a:prstGeom>
          <a:noFill/>
          <a:ln>
            <a:noFill/>
          </a:ln>
        </p:spPr>
        <p:txBody>
          <a:bodyPr spcFirstLastPara="1" vert="horz" wrap="square" lIns="91433" tIns="45700" rIns="91433" bIns="45700" rtlCol="0" anchor="t" anchorCtr="0">
            <a:normAutofit/>
          </a:bodyPr>
          <a:lstStyle/>
          <a:p>
            <a:pPr marL="0" indent="0" defTabSz="594769">
              <a:lnSpc>
                <a:spcPct val="100000"/>
              </a:lnSpc>
              <a:spcBef>
                <a:spcPts val="0"/>
              </a:spcBef>
              <a:buClr>
                <a:srgbClr val="262626"/>
              </a:buClr>
              <a:buSzPts val="2100"/>
              <a:buNone/>
            </a:pPr>
            <a:r>
              <a:rPr lang="en" dirty="0">
                <a:solidFill>
                  <a:srgbClr val="009999"/>
                </a:solidFill>
                <a:sym typeface="Wingdings" panose="05000000000000000000" pitchFamily="2" charset="2"/>
              </a:rPr>
              <a:t></a:t>
            </a:r>
            <a:r>
              <a:rPr lang="en" dirty="0">
                <a:solidFill>
                  <a:srgbClr val="009999"/>
                </a:solidFill>
              </a:rPr>
              <a:t>	</a:t>
            </a:r>
            <a:r>
              <a:rPr lang="en" dirty="0">
                <a:solidFill>
                  <a:srgbClr val="62C0C0"/>
                </a:solidFill>
              </a:rPr>
              <a:t>Introduction</a:t>
            </a:r>
          </a:p>
          <a:p>
            <a:pPr marL="0" indent="0" defTabSz="594769">
              <a:lnSpc>
                <a:spcPct val="100000"/>
              </a:lnSpc>
              <a:spcBef>
                <a:spcPts val="0"/>
              </a:spcBef>
              <a:buClr>
                <a:srgbClr val="262626"/>
              </a:buClr>
              <a:buSzPts val="2100"/>
              <a:buNone/>
            </a:pPr>
            <a:r>
              <a:rPr lang="en" dirty="0">
                <a:solidFill>
                  <a:srgbClr val="009999"/>
                </a:solidFill>
                <a:sym typeface="Wingdings" panose="05000000000000000000" pitchFamily="2" charset="2"/>
              </a:rPr>
              <a:t> </a:t>
            </a:r>
            <a:r>
              <a:rPr lang="en-US" dirty="0">
                <a:solidFill>
                  <a:schemeClr val="tx1"/>
                </a:solidFill>
              </a:rPr>
              <a:t>	</a:t>
            </a:r>
            <a:r>
              <a:rPr lang="en-US" dirty="0">
                <a:solidFill>
                  <a:srgbClr val="62C0C0"/>
                </a:solidFill>
              </a:rPr>
              <a:t>Challenge 1:	Think about types of disability</a:t>
            </a:r>
          </a:p>
          <a:p>
            <a:pPr marL="0" indent="0" defTabSz="594769">
              <a:lnSpc>
                <a:spcPct val="100000"/>
              </a:lnSpc>
              <a:spcBef>
                <a:spcPts val="0"/>
              </a:spcBef>
              <a:buClr>
                <a:srgbClr val="262626"/>
              </a:buClr>
              <a:buSzPts val="2100"/>
              <a:buNone/>
            </a:pPr>
            <a:r>
              <a:rPr lang="en" dirty="0">
                <a:solidFill>
                  <a:srgbClr val="009999"/>
                </a:solidFill>
                <a:sym typeface="Wingdings" panose="05000000000000000000" pitchFamily="2" charset="2"/>
              </a:rPr>
              <a:t> </a:t>
            </a:r>
            <a:r>
              <a:rPr lang="en" dirty="0">
                <a:solidFill>
                  <a:schemeClr val="tx1"/>
                </a:solidFill>
              </a:rPr>
              <a:t>	</a:t>
            </a:r>
            <a:r>
              <a:rPr lang="en" dirty="0">
                <a:solidFill>
                  <a:srgbClr val="62C0C0"/>
                </a:solidFill>
              </a:rPr>
              <a:t>Challenge 2: 	Use the Web Content Accessibility Guidelines</a:t>
            </a:r>
            <a:endParaRPr dirty="0">
              <a:solidFill>
                <a:srgbClr val="62C0C0"/>
              </a:solidFill>
            </a:endParaRPr>
          </a:p>
          <a:p>
            <a:pPr marL="0" indent="0" defTabSz="594769">
              <a:lnSpc>
                <a:spcPct val="100000"/>
              </a:lnSpc>
              <a:spcBef>
                <a:spcPts val="0"/>
              </a:spcBef>
              <a:buClr>
                <a:srgbClr val="262626"/>
              </a:buClr>
              <a:buSzPts val="2100"/>
              <a:buNone/>
            </a:pPr>
            <a:r>
              <a:rPr lang="en" dirty="0">
                <a:solidFill>
                  <a:srgbClr val="009999"/>
                </a:solidFill>
                <a:sym typeface="Wingdings" panose="05000000000000000000" pitchFamily="2" charset="2"/>
              </a:rPr>
              <a:t> </a:t>
            </a:r>
            <a:r>
              <a:rPr lang="en" dirty="0">
                <a:solidFill>
                  <a:schemeClr val="tx1"/>
                </a:solidFill>
              </a:rPr>
              <a:t>	</a:t>
            </a:r>
            <a:r>
              <a:rPr lang="en" dirty="0">
                <a:solidFill>
                  <a:srgbClr val="62C0C0"/>
                </a:solidFill>
              </a:rPr>
              <a:t>Challenge 3:	</a:t>
            </a:r>
            <a:r>
              <a:rPr lang="en-US" dirty="0">
                <a:solidFill>
                  <a:srgbClr val="62C0C0"/>
                </a:solidFill>
              </a:rPr>
              <a:t>Use a Web Design System</a:t>
            </a:r>
          </a:p>
          <a:p>
            <a:pPr marL="0" indent="0" defTabSz="594769">
              <a:lnSpc>
                <a:spcPct val="100000"/>
              </a:lnSpc>
              <a:spcBef>
                <a:spcPts val="0"/>
              </a:spcBef>
              <a:buClr>
                <a:srgbClr val="262626"/>
              </a:buClr>
              <a:buSzPts val="2100"/>
              <a:buNone/>
            </a:pPr>
            <a:r>
              <a:rPr lang="en" dirty="0">
                <a:solidFill>
                  <a:srgbClr val="009999"/>
                </a:solidFill>
                <a:sym typeface="Wingdings" panose="05000000000000000000" pitchFamily="2" charset="2"/>
              </a:rPr>
              <a:t> </a:t>
            </a:r>
            <a:r>
              <a:rPr lang="en-US" dirty="0">
                <a:solidFill>
                  <a:schemeClr val="tx1"/>
                </a:solidFill>
              </a:rPr>
              <a:t>	</a:t>
            </a:r>
            <a:r>
              <a:rPr lang="en-US" dirty="0">
                <a:solidFill>
                  <a:srgbClr val="62C0C0"/>
                </a:solidFill>
              </a:rPr>
              <a:t>Challenge 4: 	Think about why we ask for a phone number</a:t>
            </a:r>
          </a:p>
          <a:p>
            <a:pPr marL="0" indent="0" defTabSz="594769">
              <a:lnSpc>
                <a:spcPct val="100000"/>
              </a:lnSpc>
              <a:spcBef>
                <a:spcPts val="0"/>
              </a:spcBef>
              <a:buSzPts val="2100"/>
              <a:buNone/>
            </a:pPr>
            <a:r>
              <a:rPr lang="en" dirty="0">
                <a:solidFill>
                  <a:schemeClr val="tx1"/>
                </a:solidFill>
              </a:rPr>
              <a:t>	Challenge 5:	Make a question protocol</a:t>
            </a:r>
            <a:endParaRPr dirty="0">
              <a:solidFill>
                <a:schemeClr val="tx1"/>
              </a:solidFill>
            </a:endParaRPr>
          </a:p>
          <a:p>
            <a:pPr marL="0" indent="0" defTabSz="594769">
              <a:lnSpc>
                <a:spcPct val="100000"/>
              </a:lnSpc>
              <a:spcBef>
                <a:spcPts val="0"/>
              </a:spcBef>
              <a:buSzPts val="2100"/>
              <a:buNone/>
            </a:pPr>
            <a:r>
              <a:rPr lang="en" dirty="0">
                <a:solidFill>
                  <a:schemeClr val="tx1"/>
                </a:solidFill>
              </a:rPr>
              <a:t>	Challenge 6:	Make a prototype</a:t>
            </a:r>
          </a:p>
          <a:p>
            <a:pPr marL="0" indent="0" defTabSz="594769">
              <a:lnSpc>
                <a:spcPct val="100000"/>
              </a:lnSpc>
              <a:spcBef>
                <a:spcPts val="0"/>
              </a:spcBef>
              <a:buSzPts val="2100"/>
              <a:buNone/>
            </a:pPr>
            <a:r>
              <a:rPr lang="en" dirty="0">
                <a:solidFill>
                  <a:schemeClr val="tx1"/>
                </a:solidFill>
              </a:rPr>
              <a:t>	Challenge 7:	Think about implementation (and code)</a:t>
            </a:r>
            <a:endParaRPr dirty="0">
              <a:solidFill>
                <a:schemeClr val="tx1"/>
              </a:solidFill>
            </a:endParaRPr>
          </a:p>
          <a:p>
            <a:pPr marL="0" indent="0" defTabSz="594769">
              <a:lnSpc>
                <a:spcPct val="100000"/>
              </a:lnSpc>
              <a:spcBef>
                <a:spcPts val="0"/>
              </a:spcBef>
              <a:buSzPts val="2100"/>
              <a:buNone/>
            </a:pPr>
            <a:r>
              <a:rPr lang="en" dirty="0">
                <a:solidFill>
                  <a:schemeClr val="tx1"/>
                </a:solidFill>
              </a:rPr>
              <a:t>	Wrap up</a:t>
            </a:r>
            <a:endParaRPr dirty="0">
              <a:solidFill>
                <a:schemeClr val="tx1"/>
              </a:solidFill>
            </a:endParaRPr>
          </a:p>
        </p:txBody>
      </p:sp>
    </p:spTree>
    <p:extLst>
      <p:ext uri="{BB962C8B-B14F-4D97-AF65-F5344CB8AC3E}">
        <p14:creationId xmlns:p14="http://schemas.microsoft.com/office/powerpoint/2010/main" val="34260285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53"/>
          <p:cNvSpPr txBox="1">
            <a:spLocks noGrp="1"/>
          </p:cNvSpPr>
          <p:nvPr>
            <p:ph type="title"/>
          </p:nvPr>
        </p:nvSpPr>
        <p:spPr>
          <a:xfrm>
            <a:off x="839788" y="457200"/>
            <a:ext cx="3932237" cy="1600200"/>
          </a:xfrm>
          <a:prstGeom prst="rect">
            <a:avLst/>
          </a:prstGeom>
          <a:noFill/>
          <a:ln>
            <a:noFill/>
          </a:ln>
        </p:spPr>
        <p:txBody>
          <a:bodyPr spcFirstLastPara="1" vert="horz" wrap="square" lIns="91433" tIns="45700" rIns="91433" bIns="45700" rtlCol="0" anchor="b" anchorCtr="0">
            <a:normAutofit fontScale="90000"/>
          </a:bodyPr>
          <a:lstStyle/>
          <a:p>
            <a:pPr>
              <a:spcBef>
                <a:spcPts val="0"/>
              </a:spcBef>
              <a:buClr>
                <a:srgbClr val="009999"/>
              </a:buClr>
              <a:buSzPts val="2400"/>
            </a:pPr>
            <a:r>
              <a:rPr lang="en"/>
              <a:t>A question protocol is a list of all the questions</a:t>
            </a:r>
            <a:endParaRPr/>
          </a:p>
        </p:txBody>
      </p:sp>
      <p:sp>
        <p:nvSpPr>
          <p:cNvPr id="318" name="Google Shape;318;p53"/>
          <p:cNvSpPr txBox="1"/>
          <p:nvPr/>
        </p:nvSpPr>
        <p:spPr>
          <a:xfrm>
            <a:off x="839788" y="2538424"/>
            <a:ext cx="4142104" cy="1477287"/>
          </a:xfrm>
          <a:prstGeom prst="rect">
            <a:avLst/>
          </a:prstGeom>
          <a:noFill/>
          <a:ln>
            <a:noFill/>
          </a:ln>
        </p:spPr>
        <p:txBody>
          <a:bodyPr spcFirstLastPara="1" wrap="square" lIns="91433" tIns="45700" rIns="91433" bIns="45700" anchor="t" anchorCtr="0">
            <a:spAutoFit/>
          </a:bodyPr>
          <a:lstStyle/>
          <a:p>
            <a:r>
              <a:rPr lang="en" dirty="0">
                <a:sym typeface="Arial"/>
              </a:rPr>
              <a:t>The question protocol: how to make sure every form field is </a:t>
            </a:r>
            <a:r>
              <a:rPr lang="en">
                <a:sym typeface="Arial"/>
              </a:rPr>
              <a:t>necessary  </a:t>
            </a:r>
            <a:endParaRPr lang="en-US" dirty="0">
              <a:sym typeface="Arial"/>
            </a:endParaRPr>
          </a:p>
          <a:p>
            <a:r>
              <a:rPr lang="en-US" dirty="0">
                <a:sym typeface="Arial"/>
                <a:hlinkClick r:id="rId3"/>
              </a:rPr>
              <a:t>https://www.effortmark.co.uk/question-protocol-make-sure-every-form-field-necessary/</a:t>
            </a:r>
            <a:r>
              <a:rPr lang="en-US" dirty="0">
                <a:sym typeface="Arial"/>
              </a:rPr>
              <a:t>    </a:t>
            </a:r>
            <a:endParaRPr lang="en-US" dirty="0">
              <a:cs typeface="Arial"/>
            </a:endParaRPr>
          </a:p>
        </p:txBody>
      </p:sp>
      <p:pic>
        <p:nvPicPr>
          <p:cNvPr id="317" name="Google Shape;317;p53" descr="Screenshot of a blog post:&#10;&quot;The question protocol: how to make sure every form field is necessary&#10; Caroline Jarrett  7 June 2010&#10;What is a question protocol?&#10;&#10;A question protocol is a tool for finding out which form fields are required. It lists:&#10;&#10;- every question you ask&#10;- who within your organisation uses the answers to each question&#10;- what they use them for&#10;whether an answer is required or optional&#10;- if an answer is required, what happens if a user enters any old thing just to get through the form."/>
          <p:cNvPicPr preferRelativeResize="0"/>
          <p:nvPr/>
        </p:nvPicPr>
        <p:blipFill rotWithShape="1">
          <a:blip r:embed="rId4">
            <a:alphaModFix/>
          </a:blip>
          <a:srcRect t="13871" r="10873"/>
          <a:stretch/>
        </p:blipFill>
        <p:spPr>
          <a:xfrm>
            <a:off x="5346387" y="-15155"/>
            <a:ext cx="6199068" cy="6873156"/>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5" name="Google Shape;323;p54">
            <a:extLst>
              <a:ext uri="{FF2B5EF4-FFF2-40B4-BE49-F238E27FC236}">
                <a16:creationId xmlns:a16="http://schemas.microsoft.com/office/drawing/2014/main" id="{103E6B7E-C101-8CE7-5FED-996800CDE191}"/>
              </a:ext>
            </a:extLst>
          </p:cNvPr>
          <p:cNvSpPr txBox="1">
            <a:spLocks noGrp="1"/>
          </p:cNvSpPr>
          <p:nvPr>
            <p:ph type="title"/>
          </p:nvPr>
        </p:nvSpPr>
        <p:spPr>
          <a:xfrm>
            <a:off x="642679" y="486383"/>
            <a:ext cx="3932237" cy="1600200"/>
          </a:xfrm>
          <a:prstGeom prst="rect">
            <a:avLst/>
          </a:prstGeom>
          <a:noFill/>
          <a:ln>
            <a:noFill/>
          </a:ln>
        </p:spPr>
        <p:txBody>
          <a:bodyPr spcFirstLastPara="1" vert="horz" wrap="square" lIns="91433" tIns="45700" rIns="91433" bIns="45700" rtlCol="0" anchor="b" anchorCtr="0">
            <a:noAutofit/>
          </a:bodyPr>
          <a:lstStyle/>
          <a:p>
            <a:pPr>
              <a:spcBef>
                <a:spcPts val="0"/>
              </a:spcBef>
              <a:buClr>
                <a:srgbClr val="009999"/>
              </a:buClr>
              <a:buSzPts val="2400"/>
            </a:pPr>
            <a:r>
              <a:rPr lang="en" sz="3333" dirty="0"/>
              <a:t>Question protocols are in the GOV.UK Service Manual</a:t>
            </a:r>
            <a:endParaRPr sz="3333" dirty="0"/>
          </a:p>
        </p:txBody>
      </p:sp>
      <p:sp>
        <p:nvSpPr>
          <p:cNvPr id="2" name="Google Shape;325;p54">
            <a:extLst>
              <a:ext uri="{FF2B5EF4-FFF2-40B4-BE49-F238E27FC236}">
                <a16:creationId xmlns:a16="http://schemas.microsoft.com/office/drawing/2014/main" id="{7B13493B-03A9-D3A0-99AA-8731A2DEAB87}"/>
              </a:ext>
            </a:extLst>
          </p:cNvPr>
          <p:cNvSpPr txBox="1"/>
          <p:nvPr/>
        </p:nvSpPr>
        <p:spPr>
          <a:xfrm>
            <a:off x="642679" y="2530789"/>
            <a:ext cx="4257228" cy="1938952"/>
          </a:xfrm>
          <a:prstGeom prst="rect">
            <a:avLst/>
          </a:prstGeom>
          <a:noFill/>
          <a:ln>
            <a:noFill/>
          </a:ln>
        </p:spPr>
        <p:txBody>
          <a:bodyPr spcFirstLastPara="1" wrap="square" lIns="91433" tIns="45700" rIns="91433" bIns="45700" anchor="t" anchorCtr="0">
            <a:spAutoFit/>
          </a:bodyPr>
          <a:lstStyle/>
          <a:p>
            <a:r>
              <a:rPr lang="en" sz="2000" dirty="0"/>
              <a:t>Structuring forms - Service Manual - GOV.UK (www.gov.uk)</a:t>
            </a:r>
            <a:endParaRPr lang="en-US" sz="2000" dirty="0">
              <a:cs typeface="Arial"/>
            </a:endParaRPr>
          </a:p>
          <a:p>
            <a:endParaRPr lang="en" sz="2000" dirty="0">
              <a:cs typeface="Arial"/>
            </a:endParaRPr>
          </a:p>
          <a:p>
            <a:r>
              <a:rPr lang="en" sz="2000" dirty="0">
                <a:ea typeface="+mn-lt"/>
                <a:cs typeface="+mn-lt"/>
                <a:hlinkClick r:id="rId3"/>
              </a:rPr>
              <a:t>https://www.gov.uk/service-manual/design/form-structure</a:t>
            </a:r>
            <a:r>
              <a:rPr lang="en" sz="2000" dirty="0">
                <a:ea typeface="+mn-lt"/>
                <a:cs typeface="+mn-lt"/>
              </a:rPr>
              <a:t> </a:t>
            </a:r>
            <a:r>
              <a:rPr lang="en" sz="2000" dirty="0"/>
              <a:t>    </a:t>
            </a:r>
            <a:endParaRPr lang="en" sz="2000">
              <a:cs typeface="Arial"/>
            </a:endParaRPr>
          </a:p>
          <a:p>
            <a:endParaRPr lang="en" sz="2000" dirty="0">
              <a:cs typeface="Arial"/>
            </a:endParaRPr>
          </a:p>
        </p:txBody>
      </p:sp>
      <p:pic>
        <p:nvPicPr>
          <p:cNvPr id="331" name="Google Shape;331;p55" descr="A screenshot from further down the Structuring Forms page. The text starts: &#10;&quot;Know why you’re asking every question&#10;Before you start, make a list of all the information you need from your users.&#10;&#10;Only add a question if you know:&#10;&#10;- that you need the information to deliver the service&#10;- why you need the information&#10;- what you’ll do with it&#10;- which users need to give you the information&#10;- how you’ll check the information is accurate&#10;- how to keep the information up to date and secure&#10;This list is called a ‘question protocol’ - it’s different from the form itself because it’s about how you’ll use the answers.&quot;&#10;"/>
          <p:cNvPicPr preferRelativeResize="0"/>
          <p:nvPr/>
        </p:nvPicPr>
        <p:blipFill rotWithShape="1">
          <a:blip r:embed="rId4">
            <a:alphaModFix/>
          </a:blip>
          <a:srcRect r="1930" b="2019"/>
          <a:stretch/>
        </p:blipFill>
        <p:spPr>
          <a:xfrm>
            <a:off x="5082351" y="138547"/>
            <a:ext cx="6814277" cy="6719453"/>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98EB849-78F7-7BE1-E635-49DE0E95F5FA}"/>
              </a:ext>
            </a:extLst>
          </p:cNvPr>
          <p:cNvSpPr>
            <a:spLocks noGrp="1"/>
          </p:cNvSpPr>
          <p:nvPr>
            <p:ph type="title"/>
          </p:nvPr>
        </p:nvSpPr>
        <p:spPr>
          <a:xfrm>
            <a:off x="839788" y="457200"/>
            <a:ext cx="4189412" cy="1600200"/>
          </a:xfrm>
        </p:spPr>
        <p:txBody>
          <a:bodyPr>
            <a:normAutofit fontScale="90000"/>
          </a:bodyPr>
          <a:lstStyle/>
          <a:p>
            <a:r>
              <a:rPr lang="en-GB" dirty="0"/>
              <a:t>The Scottish government also has question protocols</a:t>
            </a:r>
          </a:p>
        </p:txBody>
      </p:sp>
      <p:sp>
        <p:nvSpPr>
          <p:cNvPr id="8" name="Text Placeholder 7">
            <a:extLst>
              <a:ext uri="{FF2B5EF4-FFF2-40B4-BE49-F238E27FC236}">
                <a16:creationId xmlns:a16="http://schemas.microsoft.com/office/drawing/2014/main" id="{12C133FE-4761-0E8C-D73F-64934D523636}"/>
              </a:ext>
            </a:extLst>
          </p:cNvPr>
          <p:cNvSpPr>
            <a:spLocks noGrp="1"/>
          </p:cNvSpPr>
          <p:nvPr>
            <p:ph type="body" sz="half" idx="2"/>
          </p:nvPr>
        </p:nvSpPr>
        <p:spPr>
          <a:xfrm>
            <a:off x="839788" y="2256816"/>
            <a:ext cx="4286022" cy="3612171"/>
          </a:xfrm>
        </p:spPr>
        <p:txBody>
          <a:bodyPr vert="horz" lIns="91440" tIns="45720" rIns="91440" bIns="45720" rtlCol="0" anchor="t">
            <a:normAutofit/>
          </a:bodyPr>
          <a:lstStyle/>
          <a:p>
            <a:r>
              <a:rPr lang="en-GB" dirty="0">
                <a:latin typeface="Arial"/>
                <a:cs typeface="Arial"/>
              </a:rPr>
              <a:t>Form content - Design System</a:t>
            </a:r>
            <a:endParaRPr lang="en-US" dirty="0"/>
          </a:p>
          <a:p>
            <a:r>
              <a:rPr lang="en-GB" dirty="0">
                <a:latin typeface="Arial"/>
                <a:cs typeface="Arial"/>
                <a:hlinkClick r:id="rId2"/>
              </a:rPr>
              <a:t>https://designsystem.gov.scot/guidance/forms/form-content</a:t>
            </a:r>
            <a:r>
              <a:rPr lang="en-GB" dirty="0">
                <a:latin typeface="Arial"/>
                <a:cs typeface="Arial"/>
              </a:rPr>
              <a:t> </a:t>
            </a:r>
            <a:endParaRPr lang="en-GB"/>
          </a:p>
          <a:p>
            <a:r>
              <a:rPr lang="en-GB" dirty="0">
                <a:latin typeface="Arial"/>
                <a:cs typeface="Arial"/>
              </a:rPr>
              <a:t>(links to the GOV.UK advice)</a:t>
            </a:r>
            <a:endParaRPr lang="en-US" dirty="0">
              <a:latin typeface="Arial"/>
              <a:cs typeface="Arial"/>
            </a:endParaRPr>
          </a:p>
        </p:txBody>
      </p:sp>
      <p:pic>
        <p:nvPicPr>
          <p:cNvPr id="6" name="Picture 5" descr="Review the form questions&#10;&#10;Once you know what information to collect, validate this using a tool called a ‘question protocol’. This step helps you identify which form questions you need. It can be used to reduce the size of a form.&#10;&#10;For each question, the protocol should be used to check that you know:&#10;&#10;- why you need the information to deliver your service&#10;- what you’ll do with it&#10;- which users need to give you the information&#10;- how you’ll check the information is accurate&#10;- how to keep the information up to date and secure&#10;If a question asks for more than one piece of information they all should be reviewed against the above list.&#10;&#10;Keep your forms as simple as possible. Only ask what's need to run your service.&#10;">
            <a:extLst>
              <a:ext uri="{FF2B5EF4-FFF2-40B4-BE49-F238E27FC236}">
                <a16:creationId xmlns:a16="http://schemas.microsoft.com/office/drawing/2014/main" id="{A3B62A92-5B91-5C90-111F-9D22A4FF4710}"/>
              </a:ext>
            </a:extLst>
          </p:cNvPr>
          <p:cNvPicPr>
            <a:picLocks noChangeAspect="1"/>
          </p:cNvPicPr>
          <p:nvPr/>
        </p:nvPicPr>
        <p:blipFill>
          <a:blip r:embed="rId3"/>
          <a:stretch>
            <a:fillRect/>
          </a:stretch>
        </p:blipFill>
        <p:spPr>
          <a:xfrm>
            <a:off x="5408794" y="162705"/>
            <a:ext cx="6685714" cy="6238095"/>
          </a:xfrm>
          <a:prstGeom prst="rect">
            <a:avLst/>
          </a:prstGeom>
          <a:ln>
            <a:solidFill>
              <a:schemeClr val="accent1"/>
            </a:solidFill>
          </a:ln>
        </p:spPr>
      </p:pic>
    </p:spTree>
    <p:extLst>
      <p:ext uri="{BB962C8B-B14F-4D97-AF65-F5344CB8AC3E}">
        <p14:creationId xmlns:p14="http://schemas.microsoft.com/office/powerpoint/2010/main" val="286383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C94F2D-4B94-6075-8CA1-73A68E59DF57}"/>
              </a:ext>
            </a:extLst>
          </p:cNvPr>
          <p:cNvSpPr>
            <a:spLocks noGrp="1"/>
          </p:cNvSpPr>
          <p:nvPr>
            <p:ph type="title"/>
          </p:nvPr>
        </p:nvSpPr>
        <p:spPr>
          <a:xfrm>
            <a:off x="282103" y="1206229"/>
            <a:ext cx="4177421" cy="1685925"/>
          </a:xfrm>
        </p:spPr>
        <p:txBody>
          <a:bodyPr>
            <a:normAutofit fontScale="90000"/>
          </a:bodyPr>
          <a:lstStyle/>
          <a:p>
            <a:r>
              <a:rPr lang="en-GB" dirty="0">
                <a:latin typeface="Arial Narrow"/>
              </a:rPr>
              <a:t>The Irish government has question protocols too</a:t>
            </a:r>
          </a:p>
        </p:txBody>
      </p:sp>
      <p:pic>
        <p:nvPicPr>
          <p:cNvPr id="9" name="Picture 8" descr="Publication&#10;A question protocol for government forms&#10;From gov.ie team &#10;&#10;Published on 24 February 2023&#10;&#10;Last updated on 24 February 2023&#10;&#10; &#10;Government forms should have as few questions as possible. Every additional question you ask puts a burden on the user.&#10;&#10;If you don’t absolutely need the question – get rid of it. If you are asking the question because you might need the information later, then add the question later.&#10;&#10;Start with questions that will let users know if they are not eligible for the service, so that you don’t waste people’s time.">
            <a:extLst>
              <a:ext uri="{FF2B5EF4-FFF2-40B4-BE49-F238E27FC236}">
                <a16:creationId xmlns:a16="http://schemas.microsoft.com/office/drawing/2014/main" id="{B218EC9E-580B-A60D-8AD5-D6CF1C88171C}"/>
              </a:ext>
            </a:extLst>
          </p:cNvPr>
          <p:cNvPicPr>
            <a:picLocks noChangeAspect="1"/>
          </p:cNvPicPr>
          <p:nvPr/>
        </p:nvPicPr>
        <p:blipFill>
          <a:blip r:embed="rId2"/>
          <a:stretch>
            <a:fillRect/>
          </a:stretch>
        </p:blipFill>
        <p:spPr>
          <a:xfrm>
            <a:off x="4779889" y="0"/>
            <a:ext cx="7412111" cy="6295087"/>
          </a:xfrm>
          <a:prstGeom prst="rect">
            <a:avLst/>
          </a:prstGeom>
        </p:spPr>
      </p:pic>
      <p:sp>
        <p:nvSpPr>
          <p:cNvPr id="11" name="TextBox 10">
            <a:extLst>
              <a:ext uri="{FF2B5EF4-FFF2-40B4-BE49-F238E27FC236}">
                <a16:creationId xmlns:a16="http://schemas.microsoft.com/office/drawing/2014/main" id="{8C493F19-73D4-5CFB-D46B-266F34AE7A07}"/>
              </a:ext>
            </a:extLst>
          </p:cNvPr>
          <p:cNvSpPr txBox="1"/>
          <p:nvPr/>
        </p:nvSpPr>
        <p:spPr>
          <a:xfrm>
            <a:off x="346143" y="3104212"/>
            <a:ext cx="4038803" cy="1938992"/>
          </a:xfrm>
          <a:prstGeom prst="rect">
            <a:avLst/>
          </a:prstGeom>
          <a:noFill/>
        </p:spPr>
        <p:txBody>
          <a:bodyPr wrap="square" lIns="91440" tIns="45720" rIns="91440" bIns="45720" anchor="t">
            <a:spAutoFit/>
          </a:bodyPr>
          <a:lstStyle/>
          <a:p>
            <a:r>
              <a:rPr lang="en-US" sz="2000" dirty="0">
                <a:ea typeface="+mn-lt"/>
                <a:cs typeface="+mn-lt"/>
              </a:rPr>
              <a:t>gov - A question protocol for government forms </a:t>
            </a:r>
            <a:endParaRPr lang="en-US" sz="2000" dirty="0">
              <a:cs typeface="Arial"/>
            </a:endParaRPr>
          </a:p>
          <a:p>
            <a:r>
              <a:rPr lang="en-US" sz="2000" dirty="0">
                <a:ea typeface="+mn-lt"/>
                <a:cs typeface="+mn-lt"/>
                <a:hlinkClick r:id="rId3"/>
              </a:rPr>
              <a:t>https://www.gov.ie/en/publication/a5609-a-question-protocol-for-government-forms/</a:t>
            </a:r>
            <a:r>
              <a:rPr lang="en-US" sz="2000" dirty="0">
                <a:ea typeface="+mn-lt"/>
                <a:cs typeface="+mn-lt"/>
              </a:rPr>
              <a:t> </a:t>
            </a:r>
            <a:endParaRPr lang="en-US" sz="2000">
              <a:cs typeface="Arial"/>
            </a:endParaRPr>
          </a:p>
          <a:p>
            <a:endParaRPr lang="en-US" sz="2000" dirty="0">
              <a:cs typeface="Arial"/>
            </a:endParaRPr>
          </a:p>
        </p:txBody>
      </p:sp>
    </p:spTree>
    <p:extLst>
      <p:ext uri="{BB962C8B-B14F-4D97-AF65-F5344CB8AC3E}">
        <p14:creationId xmlns:p14="http://schemas.microsoft.com/office/powerpoint/2010/main" val="18685506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56"/>
          <p:cNvSpPr txBox="1">
            <a:spLocks noGrp="1"/>
          </p:cNvSpPr>
          <p:nvPr>
            <p:ph type="title"/>
          </p:nvPr>
        </p:nvSpPr>
        <p:spPr>
          <a:xfrm>
            <a:off x="838200" y="365125"/>
            <a:ext cx="10515600" cy="1325563"/>
          </a:xfrm>
          <a:prstGeom prst="rect">
            <a:avLst/>
          </a:prstGeom>
          <a:noFill/>
          <a:ln>
            <a:noFill/>
          </a:ln>
        </p:spPr>
        <p:txBody>
          <a:bodyPr spcFirstLastPara="1" vert="horz" wrap="square" lIns="91433" tIns="45700" rIns="91433" bIns="45700" rtlCol="0" anchor="ctr" anchorCtr="0">
            <a:normAutofit/>
          </a:bodyPr>
          <a:lstStyle/>
          <a:p>
            <a:pPr>
              <a:spcBef>
                <a:spcPts val="0"/>
              </a:spcBef>
              <a:buClr>
                <a:srgbClr val="009999"/>
              </a:buClr>
              <a:buSzPts val="3300"/>
            </a:pPr>
            <a:r>
              <a:rPr lang="en"/>
              <a:t>A question protocol keeps track of each question</a:t>
            </a:r>
            <a:endParaRPr/>
          </a:p>
        </p:txBody>
      </p:sp>
      <p:sp>
        <p:nvSpPr>
          <p:cNvPr id="338" name="Google Shape;338;p56"/>
          <p:cNvSpPr txBox="1">
            <a:spLocks noGrp="1"/>
          </p:cNvSpPr>
          <p:nvPr>
            <p:ph type="body" idx="1"/>
          </p:nvPr>
        </p:nvSpPr>
        <p:spPr>
          <a:xfrm>
            <a:off x="838200" y="1825625"/>
            <a:ext cx="10515600" cy="4351339"/>
          </a:xfrm>
          <a:prstGeom prst="rect">
            <a:avLst/>
          </a:prstGeom>
          <a:noFill/>
          <a:ln>
            <a:noFill/>
          </a:ln>
        </p:spPr>
        <p:txBody>
          <a:bodyPr spcFirstLastPara="1" vert="horz" wrap="square" lIns="91433" tIns="45700" rIns="91433" bIns="45700" rtlCol="0" anchor="t" anchorCtr="0">
            <a:normAutofit/>
          </a:bodyPr>
          <a:lstStyle/>
          <a:p>
            <a:pPr marL="0" indent="0">
              <a:spcBef>
                <a:spcPts val="0"/>
              </a:spcBef>
              <a:buClr>
                <a:srgbClr val="262626"/>
              </a:buClr>
              <a:buSzPts val="2100"/>
              <a:buNone/>
            </a:pPr>
            <a:r>
              <a:rPr lang="en" dirty="0"/>
              <a:t>Only add a question if you know:</a:t>
            </a:r>
            <a:endParaRPr dirty="0"/>
          </a:p>
          <a:p>
            <a:pPr marL="237061" indent="-228594">
              <a:spcBef>
                <a:spcPts val="1067"/>
              </a:spcBef>
              <a:buClr>
                <a:srgbClr val="262626"/>
              </a:buClr>
              <a:buSzPts val="2100"/>
            </a:pPr>
            <a:r>
              <a:rPr lang="en" dirty="0"/>
              <a:t>that you need the information to deliver the service</a:t>
            </a:r>
            <a:endParaRPr dirty="0"/>
          </a:p>
          <a:p>
            <a:pPr marL="237061" indent="-228594">
              <a:spcBef>
                <a:spcPts val="1067"/>
              </a:spcBef>
              <a:buClr>
                <a:srgbClr val="262626"/>
              </a:buClr>
              <a:buSzPts val="2100"/>
            </a:pPr>
            <a:r>
              <a:rPr lang="en" dirty="0"/>
              <a:t>why you need the information</a:t>
            </a:r>
            <a:endParaRPr dirty="0"/>
          </a:p>
          <a:p>
            <a:pPr marL="237061" indent="-228594">
              <a:spcBef>
                <a:spcPts val="1067"/>
              </a:spcBef>
              <a:buClr>
                <a:srgbClr val="262626"/>
              </a:buClr>
              <a:buSzPts val="2100"/>
            </a:pPr>
            <a:r>
              <a:rPr lang="en" dirty="0"/>
              <a:t>what you’ll do with it</a:t>
            </a:r>
            <a:endParaRPr dirty="0"/>
          </a:p>
          <a:p>
            <a:pPr marL="237061" indent="-228594">
              <a:spcBef>
                <a:spcPts val="1067"/>
              </a:spcBef>
              <a:buClr>
                <a:srgbClr val="262626"/>
              </a:buClr>
              <a:buSzPts val="2100"/>
            </a:pPr>
            <a:r>
              <a:rPr lang="en" dirty="0"/>
              <a:t>which users need to give you the information</a:t>
            </a:r>
            <a:endParaRPr dirty="0"/>
          </a:p>
          <a:p>
            <a:pPr marL="237061" indent="-228594">
              <a:spcBef>
                <a:spcPts val="1067"/>
              </a:spcBef>
              <a:buClr>
                <a:srgbClr val="262626"/>
              </a:buClr>
              <a:buSzPts val="2100"/>
            </a:pPr>
            <a:r>
              <a:rPr lang="en" dirty="0"/>
              <a:t>how you’ll check the information is accurate</a:t>
            </a:r>
            <a:endParaRPr dirty="0"/>
          </a:p>
          <a:p>
            <a:pPr marL="237061" indent="-228594">
              <a:spcBef>
                <a:spcPts val="1067"/>
              </a:spcBef>
              <a:buClr>
                <a:srgbClr val="262626"/>
              </a:buClr>
              <a:buSzPts val="2100"/>
            </a:pPr>
            <a:r>
              <a:rPr lang="en" dirty="0"/>
              <a:t>how to keep the information up to date and secure</a:t>
            </a:r>
            <a:endParaRPr dirty="0"/>
          </a:p>
          <a:p>
            <a:pPr marL="237061" indent="-50799">
              <a:spcBef>
                <a:spcPts val="1067"/>
              </a:spcBef>
              <a:buClr>
                <a:srgbClr val="262626"/>
              </a:buClr>
              <a:buSzPts val="2100"/>
              <a:buNone/>
            </a:pPr>
            <a:endParaRPr dirty="0"/>
          </a:p>
        </p:txBody>
      </p:sp>
      <p:sp>
        <p:nvSpPr>
          <p:cNvPr id="340" name="Google Shape;340;p56"/>
          <p:cNvSpPr txBox="1"/>
          <p:nvPr/>
        </p:nvSpPr>
        <p:spPr>
          <a:xfrm>
            <a:off x="5409057" y="6287785"/>
            <a:ext cx="7220688" cy="379615"/>
          </a:xfrm>
          <a:prstGeom prst="rect">
            <a:avLst/>
          </a:prstGeom>
          <a:noFill/>
          <a:ln>
            <a:noFill/>
          </a:ln>
        </p:spPr>
        <p:txBody>
          <a:bodyPr spcFirstLastPara="1" wrap="square" lIns="91433" tIns="45700" rIns="91433" bIns="45700" anchor="t" anchorCtr="0">
            <a:spAutoFit/>
          </a:bodyPr>
          <a:lstStyle/>
          <a:p>
            <a:r>
              <a:rPr lang="en" sz="1867" u="sng" dirty="0">
                <a:solidFill>
                  <a:schemeClr val="hlink"/>
                </a:solidFill>
                <a:latin typeface="Arial"/>
                <a:ea typeface="Arial"/>
                <a:cs typeface="Arial"/>
                <a:sym typeface="Arial"/>
                <a:hlinkClick r:id="rId3"/>
              </a:rPr>
              <a:t>Structuring forms - Service Manual - GOV.UK (www.gov.uk)</a:t>
            </a:r>
            <a:endParaRPr sz="1867" dirty="0">
              <a:solidFill>
                <a:schemeClr val="dk1"/>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57"/>
          <p:cNvSpPr txBox="1">
            <a:spLocks noGrp="1"/>
          </p:cNvSpPr>
          <p:nvPr>
            <p:ph type="title"/>
          </p:nvPr>
        </p:nvSpPr>
        <p:spPr>
          <a:xfrm>
            <a:off x="838200" y="365125"/>
            <a:ext cx="10515600" cy="1325563"/>
          </a:xfrm>
          <a:prstGeom prst="rect">
            <a:avLst/>
          </a:prstGeom>
          <a:noFill/>
          <a:ln>
            <a:noFill/>
          </a:ln>
        </p:spPr>
        <p:txBody>
          <a:bodyPr spcFirstLastPara="1" vert="horz" wrap="square" lIns="91433" tIns="45700" rIns="91433" bIns="45700" rtlCol="0" anchor="ctr" anchorCtr="0">
            <a:normAutofit/>
          </a:bodyPr>
          <a:lstStyle/>
          <a:p>
            <a:pPr>
              <a:spcBef>
                <a:spcPts val="0"/>
              </a:spcBef>
              <a:buClr>
                <a:srgbClr val="009999"/>
              </a:buClr>
              <a:buSzPts val="3300"/>
            </a:pPr>
            <a:r>
              <a:rPr lang="en"/>
              <a:t>An example of an entry in my question protocol</a:t>
            </a:r>
            <a:endParaRPr/>
          </a:p>
        </p:txBody>
      </p:sp>
      <p:graphicFrame>
        <p:nvGraphicFramePr>
          <p:cNvPr id="346" name="Google Shape;346;p57"/>
          <p:cNvGraphicFramePr/>
          <p:nvPr>
            <p:extLst>
              <p:ext uri="{D42A27DB-BD31-4B8C-83A1-F6EECF244321}">
                <p14:modId xmlns:p14="http://schemas.microsoft.com/office/powerpoint/2010/main" val="3889945032"/>
              </p:ext>
            </p:extLst>
          </p:nvPr>
        </p:nvGraphicFramePr>
        <p:xfrm>
          <a:off x="814388" y="1673225"/>
          <a:ext cx="10768000" cy="3535862"/>
        </p:xfrm>
        <a:graphic>
          <a:graphicData uri="http://schemas.openxmlformats.org/drawingml/2006/table">
            <a:tbl>
              <a:tblPr firstRow="1" bandRow="1">
                <a:noFill/>
              </a:tblPr>
              <a:tblGrid>
                <a:gridCol w="5384000">
                  <a:extLst>
                    <a:ext uri="{9D8B030D-6E8A-4147-A177-3AD203B41FA5}">
                      <a16:colId xmlns:a16="http://schemas.microsoft.com/office/drawing/2014/main" val="20000"/>
                    </a:ext>
                  </a:extLst>
                </a:gridCol>
                <a:gridCol w="5384000">
                  <a:extLst>
                    <a:ext uri="{9D8B030D-6E8A-4147-A177-3AD203B41FA5}">
                      <a16:colId xmlns:a16="http://schemas.microsoft.com/office/drawing/2014/main" val="20001"/>
                    </a:ext>
                  </a:extLst>
                </a:gridCol>
              </a:tblGrid>
              <a:tr h="375947">
                <a:tc>
                  <a:txBody>
                    <a:bodyPr/>
                    <a:lstStyle/>
                    <a:p>
                      <a:pPr marL="0" marR="0" lvl="0" indent="0" algn="l" rtl="0">
                        <a:spcBef>
                          <a:spcPts val="0"/>
                        </a:spcBef>
                        <a:spcAft>
                          <a:spcPts val="0"/>
                        </a:spcAft>
                        <a:buNone/>
                      </a:pPr>
                      <a:r>
                        <a:rPr lang="en" sz="1900" b="1" u="none" strike="noStrike" cap="none" dirty="0">
                          <a:solidFill>
                            <a:schemeClr val="dk1"/>
                          </a:solidFill>
                        </a:rPr>
                        <a:t>Column in the question protocol</a:t>
                      </a:r>
                      <a:endParaRPr sz="1500" dirty="0"/>
                    </a:p>
                  </a:txBody>
                  <a:tcPr marL="91467" marR="91467" marT="45733" marB="4573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rtl="0">
                        <a:spcBef>
                          <a:spcPts val="0"/>
                        </a:spcBef>
                        <a:spcAft>
                          <a:spcPts val="0"/>
                        </a:spcAft>
                        <a:buNone/>
                      </a:pPr>
                      <a:r>
                        <a:rPr lang="en" sz="1900" b="1">
                          <a:solidFill>
                            <a:schemeClr val="dk1"/>
                          </a:solidFill>
                        </a:rPr>
                        <a:t>Example for a newsletter sign-up form</a:t>
                      </a:r>
                      <a:endParaRPr sz="1500"/>
                    </a:p>
                  </a:txBody>
                  <a:tcPr marL="91467" marR="91467" marT="45733" marB="4573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r h="375947">
                <a:tc>
                  <a:txBody>
                    <a:bodyPr/>
                    <a:lstStyle/>
                    <a:p>
                      <a:pPr marL="0" marR="0" lvl="0" indent="0" algn="l" rtl="0">
                        <a:spcBef>
                          <a:spcPts val="0"/>
                        </a:spcBef>
                        <a:spcAft>
                          <a:spcPts val="0"/>
                        </a:spcAft>
                        <a:buNone/>
                      </a:pPr>
                      <a:r>
                        <a:rPr lang="en" sz="1900"/>
                        <a:t>Answer we need to get (data)</a:t>
                      </a:r>
                      <a:endParaRPr sz="1500"/>
                    </a:p>
                  </a:txBody>
                  <a:tcPr marL="91467" marR="91467" marT="45733" marB="4573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rtl="0">
                        <a:spcBef>
                          <a:spcPts val="0"/>
                        </a:spcBef>
                        <a:spcAft>
                          <a:spcPts val="0"/>
                        </a:spcAft>
                        <a:buNone/>
                      </a:pPr>
                      <a:r>
                        <a:rPr lang="en" sz="1900"/>
                        <a:t>Name</a:t>
                      </a:r>
                      <a:endParaRPr sz="1500"/>
                    </a:p>
                  </a:txBody>
                  <a:tcPr marL="91467" marR="91467" marT="45733" marB="4573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1"/>
                  </a:ext>
                </a:extLst>
              </a:tr>
              <a:tr h="660427">
                <a:tc>
                  <a:txBody>
                    <a:bodyPr/>
                    <a:lstStyle/>
                    <a:p>
                      <a:pPr marL="0" marR="0" lvl="0" indent="0" algn="l" rtl="0">
                        <a:lnSpc>
                          <a:spcPct val="100000"/>
                        </a:lnSpc>
                        <a:spcBef>
                          <a:spcPts val="0"/>
                        </a:spcBef>
                        <a:spcAft>
                          <a:spcPts val="0"/>
                        </a:spcAft>
                        <a:buClr>
                          <a:schemeClr val="dk1"/>
                        </a:buClr>
                        <a:buSzPts val="1400"/>
                        <a:buFont typeface="Arial"/>
                        <a:buNone/>
                      </a:pPr>
                      <a:r>
                        <a:rPr lang="en" sz="1900"/>
                        <a:t>Why is it needed?</a:t>
                      </a:r>
                      <a:endParaRPr sz="1500"/>
                    </a:p>
                  </a:txBody>
                  <a:tcPr marL="91467" marR="91467" marT="45733" marB="4573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rtl="0">
                        <a:spcBef>
                          <a:spcPts val="0"/>
                        </a:spcBef>
                        <a:spcAft>
                          <a:spcPts val="0"/>
                        </a:spcAft>
                        <a:buNone/>
                      </a:pPr>
                      <a:r>
                        <a:rPr lang="en" sz="1900"/>
                        <a:t>To be able to address the user</a:t>
                      </a:r>
                      <a:endParaRPr sz="1500"/>
                    </a:p>
                    <a:p>
                      <a:pPr marL="0" marR="0" lvl="0" indent="0" algn="l" rtl="0">
                        <a:spcBef>
                          <a:spcPts val="0"/>
                        </a:spcBef>
                        <a:spcAft>
                          <a:spcPts val="0"/>
                        </a:spcAft>
                        <a:buNone/>
                      </a:pPr>
                      <a:r>
                        <a:rPr lang="en" sz="1900"/>
                        <a:t>To identify the individual user</a:t>
                      </a:r>
                      <a:endParaRPr sz="1500"/>
                    </a:p>
                  </a:txBody>
                  <a:tcPr marL="91467" marR="91467" marT="45733" marB="4573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2"/>
                  </a:ext>
                </a:extLst>
              </a:tr>
              <a:tr h="375947">
                <a:tc>
                  <a:txBody>
                    <a:bodyPr/>
                    <a:lstStyle/>
                    <a:p>
                      <a:pPr marL="0" marR="0" lvl="0" indent="0" algn="l" rtl="0">
                        <a:lnSpc>
                          <a:spcPct val="100000"/>
                        </a:lnSpc>
                        <a:spcBef>
                          <a:spcPts val="0"/>
                        </a:spcBef>
                        <a:spcAft>
                          <a:spcPts val="0"/>
                        </a:spcAft>
                        <a:buClr>
                          <a:schemeClr val="dk1"/>
                        </a:buClr>
                        <a:buSzPts val="1400"/>
                        <a:buFont typeface="Arial"/>
                        <a:buNone/>
                      </a:pPr>
                      <a:r>
                        <a:rPr lang="en" sz="1900"/>
                        <a:t>How will it be used?</a:t>
                      </a:r>
                      <a:endParaRPr sz="1900"/>
                    </a:p>
                  </a:txBody>
                  <a:tcPr marL="91467" marR="91467" marT="45733" marB="4573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rtl="0">
                        <a:spcBef>
                          <a:spcPts val="0"/>
                        </a:spcBef>
                        <a:spcAft>
                          <a:spcPts val="0"/>
                        </a:spcAft>
                        <a:buNone/>
                      </a:pPr>
                      <a:r>
                        <a:rPr lang="en" sz="1900"/>
                        <a:t>Hi, Caroline! </a:t>
                      </a:r>
                      <a:endParaRPr sz="1500"/>
                    </a:p>
                  </a:txBody>
                  <a:tcPr marL="91467" marR="91467" marT="45733" marB="4573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3"/>
                  </a:ext>
                </a:extLst>
              </a:tr>
              <a:tr h="375947">
                <a:tc>
                  <a:txBody>
                    <a:bodyPr/>
                    <a:lstStyle/>
                    <a:p>
                      <a:pPr marL="0" marR="0" lvl="0" indent="0" algn="l" rtl="0">
                        <a:lnSpc>
                          <a:spcPct val="100000"/>
                        </a:lnSpc>
                        <a:spcBef>
                          <a:spcPts val="0"/>
                        </a:spcBef>
                        <a:spcAft>
                          <a:spcPts val="0"/>
                        </a:spcAft>
                        <a:buClr>
                          <a:schemeClr val="dk1"/>
                        </a:buClr>
                        <a:buSzPts val="1400"/>
                        <a:buFont typeface="Arial"/>
                        <a:buNone/>
                      </a:pPr>
                      <a:r>
                        <a:rPr lang="en" sz="1900"/>
                        <a:t>Level of importance (must have, nice to have)</a:t>
                      </a:r>
                      <a:endParaRPr sz="1500"/>
                    </a:p>
                  </a:txBody>
                  <a:tcPr marL="91467" marR="91467" marT="45733" marB="4573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rtl="0">
                        <a:spcBef>
                          <a:spcPts val="0"/>
                        </a:spcBef>
                        <a:spcAft>
                          <a:spcPts val="0"/>
                        </a:spcAft>
                        <a:buNone/>
                      </a:pPr>
                      <a:r>
                        <a:rPr lang="en" sz="1900"/>
                        <a:t>Nice to have</a:t>
                      </a:r>
                      <a:endParaRPr sz="1500"/>
                    </a:p>
                  </a:txBody>
                  <a:tcPr marL="91467" marR="91467" marT="45733" marB="4573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4"/>
                  </a:ext>
                </a:extLst>
              </a:tr>
              <a:tr h="660427">
                <a:tc>
                  <a:txBody>
                    <a:bodyPr/>
                    <a:lstStyle/>
                    <a:p>
                      <a:pPr marL="0" marR="0" lvl="0" indent="0" algn="l" rtl="0">
                        <a:lnSpc>
                          <a:spcPct val="100000"/>
                        </a:lnSpc>
                        <a:spcBef>
                          <a:spcPts val="0"/>
                        </a:spcBef>
                        <a:spcAft>
                          <a:spcPts val="0"/>
                        </a:spcAft>
                        <a:buClr>
                          <a:schemeClr val="dk1"/>
                        </a:buClr>
                        <a:buSzPts val="1400"/>
                        <a:buFont typeface="Arial"/>
                        <a:buNone/>
                      </a:pPr>
                      <a:r>
                        <a:rPr lang="en" sz="1900"/>
                        <a:t>What happens if you get the wrong answer or no answer to this question?</a:t>
                      </a:r>
                      <a:endParaRPr sz="1500"/>
                    </a:p>
                  </a:txBody>
                  <a:tcPr marL="91467" marR="91467" marT="45733" marB="4573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rtl="0">
                        <a:spcBef>
                          <a:spcPts val="0"/>
                        </a:spcBef>
                        <a:spcAft>
                          <a:spcPts val="0"/>
                        </a:spcAft>
                        <a:buNone/>
                      </a:pPr>
                      <a:r>
                        <a:rPr lang="en" sz="1900"/>
                        <a:t>May have a strange interaction with the user</a:t>
                      </a:r>
                      <a:endParaRPr sz="1500"/>
                    </a:p>
                  </a:txBody>
                  <a:tcPr marL="91467" marR="91467" marT="45733" marB="4573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5"/>
                  </a:ext>
                </a:extLst>
              </a:tr>
              <a:tr h="660427">
                <a:tc>
                  <a:txBody>
                    <a:bodyPr/>
                    <a:lstStyle/>
                    <a:p>
                      <a:pPr marL="0" marR="0" lvl="0" indent="0" algn="l" rtl="0">
                        <a:lnSpc>
                          <a:spcPct val="100000"/>
                        </a:lnSpc>
                        <a:spcBef>
                          <a:spcPts val="0"/>
                        </a:spcBef>
                        <a:spcAft>
                          <a:spcPts val="0"/>
                        </a:spcAft>
                        <a:buClr>
                          <a:schemeClr val="dk1"/>
                        </a:buClr>
                        <a:buSzPts val="1400"/>
                        <a:buFont typeface="Arial"/>
                        <a:buNone/>
                      </a:pPr>
                      <a:r>
                        <a:rPr lang="en" sz="1900" dirty="0"/>
                        <a:t>(optional: extra questions that you think will be helpful for your designs and organisation)</a:t>
                      </a:r>
                      <a:endParaRPr sz="1500" dirty="0"/>
                    </a:p>
                  </a:txBody>
                  <a:tcPr marL="91467" marR="91467" marT="45733" marB="4573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rtl="0">
                        <a:spcBef>
                          <a:spcPts val="0"/>
                        </a:spcBef>
                        <a:spcAft>
                          <a:spcPts val="0"/>
                        </a:spcAft>
                        <a:buNone/>
                      </a:pPr>
                      <a:endParaRPr sz="1500" dirty="0"/>
                    </a:p>
                  </a:txBody>
                  <a:tcPr marL="91467" marR="91467" marT="45733" marB="4573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0A6B4-05F5-0AA5-D2DB-42AEC0CC371E}"/>
              </a:ext>
            </a:extLst>
          </p:cNvPr>
          <p:cNvSpPr>
            <a:spLocks noGrp="1"/>
          </p:cNvSpPr>
          <p:nvPr>
            <p:ph type="title"/>
          </p:nvPr>
        </p:nvSpPr>
        <p:spPr/>
        <p:txBody>
          <a:bodyPr/>
          <a:lstStyle/>
          <a:p>
            <a:r>
              <a:rPr lang="en-GB" dirty="0"/>
              <a:t>Sometimes questions linger past their usefulness</a:t>
            </a:r>
          </a:p>
        </p:txBody>
      </p:sp>
      <p:pic>
        <p:nvPicPr>
          <p:cNvPr id="5" name="Picture 4" descr="A form asking for Cardholder details. It has the typical fields such as address and town, plus it asks for Fax number">
            <a:extLst>
              <a:ext uri="{FF2B5EF4-FFF2-40B4-BE49-F238E27FC236}">
                <a16:creationId xmlns:a16="http://schemas.microsoft.com/office/drawing/2014/main" id="{8B8C793B-8505-7169-CA8C-B2FF4B4EE5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5685" y="1766922"/>
            <a:ext cx="8356060" cy="3984347"/>
          </a:xfrm>
          <a:prstGeom prst="rect">
            <a:avLst/>
          </a:prstGeom>
        </p:spPr>
      </p:pic>
    </p:spTree>
    <p:extLst>
      <p:ext uri="{BB962C8B-B14F-4D97-AF65-F5344CB8AC3E}">
        <p14:creationId xmlns:p14="http://schemas.microsoft.com/office/powerpoint/2010/main" val="2662470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3EC93-9CC9-052F-E212-F1351D4C7CA7}"/>
              </a:ext>
            </a:extLst>
          </p:cNvPr>
          <p:cNvSpPr>
            <a:spLocks noGrp="1"/>
          </p:cNvSpPr>
          <p:nvPr>
            <p:ph type="title"/>
          </p:nvPr>
        </p:nvSpPr>
        <p:spPr/>
        <p:txBody>
          <a:bodyPr/>
          <a:lstStyle/>
          <a:p>
            <a:r>
              <a:rPr lang="en-GB" dirty="0"/>
              <a:t>We’re going to try a form</a:t>
            </a:r>
          </a:p>
        </p:txBody>
      </p:sp>
      <p:sp>
        <p:nvSpPr>
          <p:cNvPr id="3" name="Content Placeholder 2">
            <a:extLst>
              <a:ext uri="{FF2B5EF4-FFF2-40B4-BE49-F238E27FC236}">
                <a16:creationId xmlns:a16="http://schemas.microsoft.com/office/drawing/2014/main" id="{A1C34129-959C-F144-5095-644B2D4EED83}"/>
              </a:ext>
            </a:extLst>
          </p:cNvPr>
          <p:cNvSpPr>
            <a:spLocks noGrp="1"/>
          </p:cNvSpPr>
          <p:nvPr>
            <p:ph idx="1"/>
          </p:nvPr>
        </p:nvSpPr>
        <p:spPr>
          <a:xfrm>
            <a:off x="838200" y="1825625"/>
            <a:ext cx="6866106" cy="4351338"/>
          </a:xfrm>
        </p:spPr>
        <p:txBody>
          <a:bodyPr/>
          <a:lstStyle/>
          <a:p>
            <a:pPr marL="0" indent="0">
              <a:buNone/>
            </a:pPr>
            <a:r>
              <a:rPr lang="en-GB" dirty="0"/>
              <a:t>Before we try it, we’ll think about:</a:t>
            </a:r>
          </a:p>
          <a:p>
            <a:r>
              <a:rPr lang="en-GB" dirty="0"/>
              <a:t>Whether to be yourself or someone else</a:t>
            </a:r>
          </a:p>
          <a:p>
            <a:pPr lvl="1"/>
            <a:r>
              <a:rPr lang="en-GB" dirty="0"/>
              <a:t>If yourself: </a:t>
            </a:r>
            <a:br>
              <a:rPr lang="en-GB" dirty="0"/>
            </a:br>
            <a:r>
              <a:rPr lang="en-GB" dirty="0"/>
              <a:t>Are you likely to fill in this form?</a:t>
            </a:r>
          </a:p>
          <a:p>
            <a:pPr lvl="1"/>
            <a:r>
              <a:rPr lang="en-GB" dirty="0"/>
              <a:t>If someone else: </a:t>
            </a:r>
            <a:br>
              <a:rPr lang="en-GB" dirty="0"/>
            </a:br>
            <a:r>
              <a:rPr lang="en-GB" dirty="0"/>
              <a:t>How well do you know this person? </a:t>
            </a:r>
          </a:p>
          <a:p>
            <a:r>
              <a:rPr lang="en-GB" dirty="0"/>
              <a:t>Whoever you choose to be, does that person represent real users? </a:t>
            </a:r>
            <a:br>
              <a:rPr lang="en-GB" dirty="0"/>
            </a:br>
            <a:endParaRPr lang="en-GB" dirty="0"/>
          </a:p>
        </p:txBody>
      </p:sp>
      <p:sp>
        <p:nvSpPr>
          <p:cNvPr id="6" name="TextBox 5">
            <a:extLst>
              <a:ext uri="{FF2B5EF4-FFF2-40B4-BE49-F238E27FC236}">
                <a16:creationId xmlns:a16="http://schemas.microsoft.com/office/drawing/2014/main" id="{33FC4378-FA1F-06BB-0664-27E6DFE2AAEF}"/>
              </a:ext>
            </a:extLst>
          </p:cNvPr>
          <p:cNvSpPr txBox="1"/>
          <p:nvPr/>
        </p:nvSpPr>
        <p:spPr>
          <a:xfrm>
            <a:off x="6293796" y="5476672"/>
            <a:ext cx="3151761" cy="369332"/>
          </a:xfrm>
          <a:prstGeom prst="rect">
            <a:avLst/>
          </a:prstGeom>
          <a:noFill/>
        </p:spPr>
        <p:txBody>
          <a:bodyPr wrap="square" rtlCol="0">
            <a:spAutoFit/>
          </a:bodyPr>
          <a:lstStyle/>
          <a:p>
            <a:endParaRPr lang="en-GB" dirty="0"/>
          </a:p>
        </p:txBody>
      </p:sp>
      <p:sp>
        <p:nvSpPr>
          <p:cNvPr id="9" name="TextBox 8">
            <a:extLst>
              <a:ext uri="{FF2B5EF4-FFF2-40B4-BE49-F238E27FC236}">
                <a16:creationId xmlns:a16="http://schemas.microsoft.com/office/drawing/2014/main" id="{19D6EEC8-B7C8-2928-690A-EC3F2C9732DE}"/>
              </a:ext>
            </a:extLst>
          </p:cNvPr>
          <p:cNvSpPr txBox="1"/>
          <p:nvPr/>
        </p:nvSpPr>
        <p:spPr>
          <a:xfrm>
            <a:off x="8511702" y="6354375"/>
            <a:ext cx="3456562" cy="276999"/>
          </a:xfrm>
          <a:prstGeom prst="rect">
            <a:avLst/>
          </a:prstGeom>
          <a:noFill/>
        </p:spPr>
        <p:txBody>
          <a:bodyPr wrap="square" rtlCol="0">
            <a:spAutoFit/>
          </a:bodyPr>
          <a:lstStyle/>
          <a:p>
            <a:pPr algn="r"/>
            <a:r>
              <a:rPr lang="en-GB" sz="1200" dirty="0">
                <a:latin typeface="+mj-lt"/>
              </a:rPr>
              <a:t>Image credit: </a:t>
            </a:r>
            <a:r>
              <a:rPr kumimoji="0" lang="en-US" altLang="en-US" sz="1200" b="0" i="0" u="none" strike="noStrike" cap="none" normalizeH="0" baseline="0" dirty="0">
                <a:ln>
                  <a:noFill/>
                </a:ln>
                <a:solidFill>
                  <a:srgbClr val="000000"/>
                </a:solidFill>
                <a:effectLst/>
                <a:latin typeface="+mj-lt"/>
                <a:hlinkClick r:id="rId2"/>
              </a:rPr>
              <a:t>Steffen </a:t>
            </a:r>
            <a:r>
              <a:rPr kumimoji="0" lang="en-US" altLang="en-US" sz="1200" b="0" i="0" u="none" strike="noStrike" cap="none" normalizeH="0" baseline="0" dirty="0" err="1">
                <a:ln>
                  <a:noFill/>
                </a:ln>
                <a:solidFill>
                  <a:srgbClr val="000000"/>
                </a:solidFill>
                <a:effectLst/>
                <a:latin typeface="+mj-lt"/>
                <a:hlinkClick r:id="rId2"/>
              </a:rPr>
              <a:t>Lemmerzahl</a:t>
            </a:r>
            <a:r>
              <a:rPr kumimoji="0" lang="en-US" altLang="en-US" sz="1200" b="0" i="0" u="none" strike="noStrike" cap="none" normalizeH="0" baseline="0" dirty="0">
                <a:ln>
                  <a:noFill/>
                </a:ln>
                <a:solidFill>
                  <a:srgbClr val="000000"/>
                </a:solidFill>
                <a:effectLst/>
                <a:latin typeface="+mj-lt"/>
              </a:rPr>
              <a:t> on </a:t>
            </a:r>
            <a:r>
              <a:rPr kumimoji="0" lang="en-US" altLang="en-US" sz="1200" b="0" i="0" u="none" strike="noStrike" cap="none" normalizeH="0" baseline="0" dirty="0" err="1">
                <a:ln>
                  <a:noFill/>
                </a:ln>
                <a:solidFill>
                  <a:srgbClr val="000000"/>
                </a:solidFill>
                <a:effectLst/>
                <a:latin typeface="+mj-lt"/>
                <a:hlinkClick r:id="rId3"/>
              </a:rPr>
              <a:t>Unsplash</a:t>
            </a:r>
            <a:endParaRPr kumimoji="0" lang="en-US" altLang="en-US" sz="1200" b="0" i="0" u="none" strike="noStrike" cap="none" normalizeH="0" baseline="0" dirty="0">
              <a:ln>
                <a:noFill/>
              </a:ln>
              <a:solidFill>
                <a:schemeClr val="tx1"/>
              </a:solidFill>
              <a:effectLst/>
              <a:latin typeface="+mj-lt"/>
            </a:endParaRPr>
          </a:p>
        </p:txBody>
      </p:sp>
      <p:pic>
        <p:nvPicPr>
          <p:cNvPr id="11" name="Picture 10" descr="An old-fashioned mirror in a wooden frame on a stand">
            <a:extLst>
              <a:ext uri="{FF2B5EF4-FFF2-40B4-BE49-F238E27FC236}">
                <a16:creationId xmlns:a16="http://schemas.microsoft.com/office/drawing/2014/main" id="{DB756D2B-1DA1-F7C8-F402-E29C12A63A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7770" y="226626"/>
            <a:ext cx="3904835" cy="5854326"/>
          </a:xfrm>
          <a:prstGeom prst="rect">
            <a:avLst/>
          </a:prstGeom>
        </p:spPr>
      </p:pic>
    </p:spTree>
    <p:extLst>
      <p:ext uri="{BB962C8B-B14F-4D97-AF65-F5344CB8AC3E}">
        <p14:creationId xmlns:p14="http://schemas.microsoft.com/office/powerpoint/2010/main" val="2701180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4"/>
          <p:cNvSpPr txBox="1">
            <a:spLocks noGrp="1"/>
          </p:cNvSpPr>
          <p:nvPr>
            <p:ph type="title"/>
          </p:nvPr>
        </p:nvSpPr>
        <p:spPr>
          <a:xfrm>
            <a:off x="838200" y="365125"/>
            <a:ext cx="10515600" cy="1325563"/>
          </a:xfrm>
          <a:prstGeom prst="rect">
            <a:avLst/>
          </a:prstGeom>
          <a:noFill/>
          <a:ln>
            <a:noFill/>
          </a:ln>
        </p:spPr>
        <p:txBody>
          <a:bodyPr spcFirstLastPara="1" vert="horz" wrap="square" lIns="91433" tIns="45700" rIns="91433" bIns="45700" rtlCol="0" anchor="ctr" anchorCtr="0">
            <a:normAutofit/>
          </a:bodyPr>
          <a:lstStyle/>
          <a:p>
            <a:pPr>
              <a:spcBef>
                <a:spcPts val="0"/>
              </a:spcBef>
              <a:buClr>
                <a:srgbClr val="009999"/>
              </a:buClr>
              <a:buSzPts val="3300"/>
            </a:pPr>
            <a:r>
              <a:rPr lang="en" dirty="0"/>
              <a:t>We have some more information on the scenario</a:t>
            </a:r>
            <a:endParaRPr dirty="0"/>
          </a:p>
        </p:txBody>
      </p:sp>
      <p:sp>
        <p:nvSpPr>
          <p:cNvPr id="195" name="Google Shape;195;p34"/>
          <p:cNvSpPr/>
          <p:nvPr/>
        </p:nvSpPr>
        <p:spPr>
          <a:xfrm>
            <a:off x="838200" y="1520500"/>
            <a:ext cx="10790400" cy="4695474"/>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nSpc>
                <a:spcPct val="90000"/>
              </a:lnSpc>
              <a:buClr>
                <a:srgbClr val="262626"/>
              </a:buClr>
              <a:buSzPts val="2100"/>
            </a:pPr>
            <a:r>
              <a:rPr lang="en" sz="2667" b="1" dirty="0">
                <a:solidFill>
                  <a:srgbClr val="262626"/>
                </a:solidFill>
              </a:rPr>
              <a:t>Scenario</a:t>
            </a:r>
            <a:br>
              <a:rPr lang="en" sz="2533" dirty="0">
                <a:solidFill>
                  <a:srgbClr val="262626"/>
                </a:solidFill>
              </a:rPr>
            </a:br>
            <a:r>
              <a:rPr lang="en" sz="2667" dirty="0">
                <a:solidFill>
                  <a:srgbClr val="262626"/>
                </a:solidFill>
              </a:rPr>
              <a:t>You have been asked to develop a digital version of a paper-based form. One of the form fields is ‘phone number’ - today we’ll focus on this field in our design backlog.</a:t>
            </a:r>
          </a:p>
          <a:p>
            <a:pPr>
              <a:lnSpc>
                <a:spcPct val="90000"/>
              </a:lnSpc>
              <a:buClr>
                <a:srgbClr val="262626"/>
              </a:buClr>
              <a:buSzPts val="2100"/>
            </a:pPr>
            <a:endParaRPr lang="en" sz="2667" dirty="0">
              <a:solidFill>
                <a:srgbClr val="262626"/>
              </a:solidFill>
            </a:endParaRPr>
          </a:p>
          <a:p>
            <a:pPr>
              <a:lnSpc>
                <a:spcPct val="90000"/>
              </a:lnSpc>
              <a:buClr>
                <a:srgbClr val="262626"/>
              </a:buClr>
              <a:buSzPts val="2100"/>
            </a:pPr>
            <a:r>
              <a:rPr lang="en" sz="2667" dirty="0">
                <a:solidFill>
                  <a:srgbClr val="262626"/>
                </a:solidFill>
              </a:rPr>
              <a:t>The form is to sign up for a patient advisory group at a GP practice.</a:t>
            </a:r>
          </a:p>
          <a:p>
            <a:pPr>
              <a:lnSpc>
                <a:spcPct val="90000"/>
              </a:lnSpc>
              <a:buClr>
                <a:srgbClr val="262626"/>
              </a:buClr>
              <a:buSzPts val="2100"/>
            </a:pPr>
            <a:r>
              <a:rPr lang="en" sz="2667" dirty="0">
                <a:solidFill>
                  <a:srgbClr val="262626"/>
                </a:solidFill>
              </a:rPr>
              <a:t>They want the phone number so that they can call the volunteer patient to chat about the duties of the advisory group.</a:t>
            </a:r>
            <a:endParaRPr sz="1733" dirty="0"/>
          </a:p>
        </p:txBody>
      </p:sp>
    </p:spTree>
    <p:extLst>
      <p:ext uri="{BB962C8B-B14F-4D97-AF65-F5344CB8AC3E}">
        <p14:creationId xmlns:p14="http://schemas.microsoft.com/office/powerpoint/2010/main" val="8715529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57"/>
          <p:cNvSpPr txBox="1">
            <a:spLocks noGrp="1"/>
          </p:cNvSpPr>
          <p:nvPr>
            <p:ph type="title"/>
          </p:nvPr>
        </p:nvSpPr>
        <p:spPr>
          <a:xfrm>
            <a:off x="838200" y="365125"/>
            <a:ext cx="10515600" cy="1325563"/>
          </a:xfrm>
          <a:prstGeom prst="rect">
            <a:avLst/>
          </a:prstGeom>
          <a:noFill/>
          <a:ln>
            <a:noFill/>
          </a:ln>
        </p:spPr>
        <p:txBody>
          <a:bodyPr spcFirstLastPara="1" vert="horz" wrap="square" lIns="91433" tIns="45700" rIns="91433" bIns="45700" rtlCol="0" anchor="ctr" anchorCtr="0">
            <a:normAutofit/>
          </a:bodyPr>
          <a:lstStyle/>
          <a:p>
            <a:pPr>
              <a:spcBef>
                <a:spcPts val="0"/>
              </a:spcBef>
              <a:buClr>
                <a:srgbClr val="009999"/>
              </a:buClr>
              <a:buSzPts val="3300"/>
            </a:pPr>
            <a:r>
              <a:rPr lang="en" dirty="0"/>
              <a:t>Challenge 5: </a:t>
            </a:r>
            <a:br>
              <a:rPr lang="en" dirty="0"/>
            </a:br>
            <a:r>
              <a:rPr lang="en" dirty="0"/>
              <a:t>Let’s make an entry for phone number</a:t>
            </a:r>
            <a:endParaRPr dirty="0"/>
          </a:p>
        </p:txBody>
      </p:sp>
      <p:graphicFrame>
        <p:nvGraphicFramePr>
          <p:cNvPr id="346" name="Google Shape;346;p57"/>
          <p:cNvGraphicFramePr/>
          <p:nvPr>
            <p:extLst>
              <p:ext uri="{D42A27DB-BD31-4B8C-83A1-F6EECF244321}">
                <p14:modId xmlns:p14="http://schemas.microsoft.com/office/powerpoint/2010/main" val="2208921542"/>
              </p:ext>
            </p:extLst>
          </p:nvPr>
        </p:nvGraphicFramePr>
        <p:xfrm>
          <a:off x="837452" y="2692638"/>
          <a:ext cx="10708215" cy="3366086"/>
        </p:xfrm>
        <a:graphic>
          <a:graphicData uri="http://schemas.openxmlformats.org/drawingml/2006/table">
            <a:tbl>
              <a:tblPr firstRow="1" bandRow="1">
                <a:noFill/>
              </a:tblPr>
              <a:tblGrid>
                <a:gridCol w="5690680">
                  <a:extLst>
                    <a:ext uri="{9D8B030D-6E8A-4147-A177-3AD203B41FA5}">
                      <a16:colId xmlns:a16="http://schemas.microsoft.com/office/drawing/2014/main" val="20000"/>
                    </a:ext>
                  </a:extLst>
                </a:gridCol>
                <a:gridCol w="5017535">
                  <a:extLst>
                    <a:ext uri="{9D8B030D-6E8A-4147-A177-3AD203B41FA5}">
                      <a16:colId xmlns:a16="http://schemas.microsoft.com/office/drawing/2014/main" val="20001"/>
                    </a:ext>
                  </a:extLst>
                </a:gridCol>
              </a:tblGrid>
              <a:tr h="389106">
                <a:tc>
                  <a:txBody>
                    <a:bodyPr/>
                    <a:lstStyle/>
                    <a:p>
                      <a:pPr marL="0" marR="0" lvl="0" indent="0" algn="l" rtl="0">
                        <a:spcBef>
                          <a:spcPts val="0"/>
                        </a:spcBef>
                        <a:spcAft>
                          <a:spcPts val="0"/>
                        </a:spcAft>
                        <a:buNone/>
                      </a:pPr>
                      <a:r>
                        <a:rPr lang="en" sz="1900" b="1" u="none" strike="noStrike" cap="none" dirty="0">
                          <a:solidFill>
                            <a:schemeClr val="dk1"/>
                          </a:solidFill>
                        </a:rPr>
                        <a:t>Column in the question protocol</a:t>
                      </a:r>
                      <a:endParaRPr sz="1500" dirty="0"/>
                    </a:p>
                  </a:txBody>
                  <a:tcPr marL="91467" marR="91467" marT="45733" marB="4573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rtl="0">
                        <a:spcBef>
                          <a:spcPts val="0"/>
                        </a:spcBef>
                        <a:spcAft>
                          <a:spcPts val="0"/>
                        </a:spcAft>
                        <a:buNone/>
                      </a:pPr>
                      <a:r>
                        <a:rPr lang="en" sz="1900" b="1" dirty="0">
                          <a:solidFill>
                            <a:schemeClr val="dk1"/>
                          </a:solidFill>
                        </a:rPr>
                        <a:t>Entry for our phone number scenario</a:t>
                      </a:r>
                      <a:endParaRPr sz="1500" dirty="0"/>
                    </a:p>
                  </a:txBody>
                  <a:tcPr marL="91467" marR="91467" marT="45733" marB="4573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r h="332376">
                <a:tc>
                  <a:txBody>
                    <a:bodyPr/>
                    <a:lstStyle/>
                    <a:p>
                      <a:pPr marL="0" marR="0" lvl="0" indent="0" algn="l" rtl="0">
                        <a:spcBef>
                          <a:spcPts val="0"/>
                        </a:spcBef>
                        <a:spcAft>
                          <a:spcPts val="0"/>
                        </a:spcAft>
                        <a:buNone/>
                      </a:pPr>
                      <a:r>
                        <a:rPr lang="en" sz="1900" dirty="0"/>
                        <a:t>Answer we need to get (data)</a:t>
                      </a:r>
                      <a:endParaRPr sz="1500" dirty="0"/>
                    </a:p>
                  </a:txBody>
                  <a:tcPr marL="91467" marR="91467" marT="45733" marB="4573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rtl="0">
                        <a:spcBef>
                          <a:spcPts val="0"/>
                        </a:spcBef>
                        <a:spcAft>
                          <a:spcPts val="0"/>
                        </a:spcAft>
                        <a:buNone/>
                      </a:pPr>
                      <a:r>
                        <a:rPr lang="en-GB" sz="1500" dirty="0"/>
                        <a:t>Phone number</a:t>
                      </a:r>
                    </a:p>
                  </a:txBody>
                  <a:tcPr marL="91467" marR="91467" marT="45733" marB="4573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1"/>
                  </a:ext>
                </a:extLst>
              </a:tr>
              <a:tr h="332376">
                <a:tc>
                  <a:txBody>
                    <a:bodyPr/>
                    <a:lstStyle/>
                    <a:p>
                      <a:pPr marL="0" marR="0" lvl="0" indent="0" algn="l" rtl="0">
                        <a:lnSpc>
                          <a:spcPct val="100000"/>
                        </a:lnSpc>
                        <a:spcBef>
                          <a:spcPts val="0"/>
                        </a:spcBef>
                        <a:spcAft>
                          <a:spcPts val="0"/>
                        </a:spcAft>
                        <a:buClr>
                          <a:schemeClr val="dk1"/>
                        </a:buClr>
                        <a:buSzPts val="1400"/>
                        <a:buFont typeface="Arial"/>
                        <a:buNone/>
                      </a:pPr>
                      <a:r>
                        <a:rPr lang="en" sz="1900" dirty="0"/>
                        <a:t>Why is it needed?</a:t>
                      </a:r>
                      <a:endParaRPr sz="1500" dirty="0"/>
                    </a:p>
                  </a:txBody>
                  <a:tcPr marL="91467" marR="91467" marT="45733" marB="4573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rtl="0">
                        <a:spcBef>
                          <a:spcPts val="0"/>
                        </a:spcBef>
                        <a:spcAft>
                          <a:spcPts val="0"/>
                        </a:spcAft>
                        <a:buNone/>
                      </a:pPr>
                      <a:endParaRPr sz="1500" dirty="0"/>
                    </a:p>
                  </a:txBody>
                  <a:tcPr marL="91467" marR="91467" marT="45733" marB="4573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2"/>
                  </a:ext>
                </a:extLst>
              </a:tr>
              <a:tr h="332376">
                <a:tc>
                  <a:txBody>
                    <a:bodyPr/>
                    <a:lstStyle/>
                    <a:p>
                      <a:pPr marL="0" marR="0" lvl="0" indent="0" algn="l" rtl="0">
                        <a:lnSpc>
                          <a:spcPct val="100000"/>
                        </a:lnSpc>
                        <a:spcBef>
                          <a:spcPts val="0"/>
                        </a:spcBef>
                        <a:spcAft>
                          <a:spcPts val="0"/>
                        </a:spcAft>
                        <a:buClr>
                          <a:schemeClr val="dk1"/>
                        </a:buClr>
                        <a:buSzPts val="1400"/>
                        <a:buFont typeface="Arial"/>
                        <a:buNone/>
                      </a:pPr>
                      <a:r>
                        <a:rPr lang="en" sz="1900" dirty="0"/>
                        <a:t>How will it be used?</a:t>
                      </a:r>
                      <a:endParaRPr sz="1900" dirty="0"/>
                    </a:p>
                  </a:txBody>
                  <a:tcPr marL="91467" marR="91467" marT="45733" marB="4573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rtl="0">
                        <a:spcBef>
                          <a:spcPts val="0"/>
                        </a:spcBef>
                        <a:spcAft>
                          <a:spcPts val="0"/>
                        </a:spcAft>
                        <a:buNone/>
                      </a:pPr>
                      <a:endParaRPr sz="1500" dirty="0"/>
                    </a:p>
                  </a:txBody>
                  <a:tcPr marL="91467" marR="91467" marT="45733" marB="4573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3"/>
                  </a:ext>
                </a:extLst>
              </a:tr>
              <a:tr h="581658">
                <a:tc>
                  <a:txBody>
                    <a:bodyPr/>
                    <a:lstStyle/>
                    <a:p>
                      <a:pPr marL="0" marR="0" lvl="0" indent="0" algn="l" rtl="0">
                        <a:lnSpc>
                          <a:spcPct val="100000"/>
                        </a:lnSpc>
                        <a:spcBef>
                          <a:spcPts val="0"/>
                        </a:spcBef>
                        <a:spcAft>
                          <a:spcPts val="0"/>
                        </a:spcAft>
                        <a:buClr>
                          <a:schemeClr val="dk1"/>
                        </a:buClr>
                        <a:buSzPts val="1400"/>
                        <a:buFont typeface="Arial"/>
                        <a:buNone/>
                      </a:pPr>
                      <a:r>
                        <a:rPr lang="en" sz="1900" dirty="0"/>
                        <a:t>Level of importance (must have, nice to have)</a:t>
                      </a:r>
                      <a:endParaRPr sz="1500" dirty="0"/>
                    </a:p>
                  </a:txBody>
                  <a:tcPr marL="91467" marR="91467" marT="45733" marB="4573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rtl="0">
                        <a:spcBef>
                          <a:spcPts val="0"/>
                        </a:spcBef>
                        <a:spcAft>
                          <a:spcPts val="0"/>
                        </a:spcAft>
                        <a:buNone/>
                      </a:pPr>
                      <a:endParaRPr sz="1500" dirty="0"/>
                    </a:p>
                  </a:txBody>
                  <a:tcPr marL="91467" marR="91467" marT="45733" marB="4573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4"/>
                  </a:ext>
                </a:extLst>
              </a:tr>
              <a:tr h="581658">
                <a:tc>
                  <a:txBody>
                    <a:bodyPr/>
                    <a:lstStyle/>
                    <a:p>
                      <a:pPr marL="0" marR="0" lvl="0" indent="0" algn="l" rtl="0">
                        <a:lnSpc>
                          <a:spcPct val="100000"/>
                        </a:lnSpc>
                        <a:spcBef>
                          <a:spcPts val="0"/>
                        </a:spcBef>
                        <a:spcAft>
                          <a:spcPts val="0"/>
                        </a:spcAft>
                        <a:buClr>
                          <a:schemeClr val="dk1"/>
                        </a:buClr>
                        <a:buSzPts val="1400"/>
                        <a:buFont typeface="Arial"/>
                        <a:buNone/>
                      </a:pPr>
                      <a:r>
                        <a:rPr lang="en" sz="1900" dirty="0"/>
                        <a:t>What happens if you get the wrong answer or no answer to this question?</a:t>
                      </a:r>
                      <a:endParaRPr sz="1500" dirty="0"/>
                    </a:p>
                  </a:txBody>
                  <a:tcPr marL="91467" marR="91467" marT="45733" marB="4573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rtl="0">
                        <a:spcBef>
                          <a:spcPts val="0"/>
                        </a:spcBef>
                        <a:spcAft>
                          <a:spcPts val="0"/>
                        </a:spcAft>
                        <a:buNone/>
                      </a:pPr>
                      <a:endParaRPr sz="1500" dirty="0"/>
                    </a:p>
                  </a:txBody>
                  <a:tcPr marL="91467" marR="91467" marT="45733" marB="4573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5"/>
                  </a:ext>
                </a:extLst>
              </a:tr>
              <a:tr h="581658">
                <a:tc>
                  <a:txBody>
                    <a:bodyPr/>
                    <a:lstStyle/>
                    <a:p>
                      <a:pPr marL="0" marR="0" lvl="0" indent="0" algn="l" defTabSz="914400" rtl="0" eaLnBrk="1" latinLnBrk="0" hangingPunct="1">
                        <a:lnSpc>
                          <a:spcPct val="100000"/>
                        </a:lnSpc>
                        <a:spcBef>
                          <a:spcPts val="0"/>
                        </a:spcBef>
                        <a:spcAft>
                          <a:spcPts val="0"/>
                        </a:spcAft>
                        <a:buClr>
                          <a:schemeClr val="dk1"/>
                        </a:buClr>
                        <a:buSzPts val="1400"/>
                        <a:buFont typeface="Arial"/>
                        <a:buNone/>
                      </a:pPr>
                      <a:r>
                        <a:rPr lang="en-GB" sz="1900" kern="1200" dirty="0">
                          <a:solidFill>
                            <a:schemeClr val="tx1"/>
                          </a:solidFill>
                          <a:latin typeface="+mn-lt"/>
                          <a:ea typeface="+mn-ea"/>
                          <a:cs typeface="+mn-cs"/>
                        </a:rPr>
                        <a:t>Anything else you want to discuss with this client? </a:t>
                      </a:r>
                      <a:endParaRPr sz="1900" kern="1200" dirty="0">
                        <a:solidFill>
                          <a:schemeClr val="tx1"/>
                        </a:solidFill>
                        <a:latin typeface="+mn-lt"/>
                        <a:ea typeface="+mn-ea"/>
                        <a:cs typeface="+mn-cs"/>
                      </a:endParaRPr>
                    </a:p>
                  </a:txBody>
                  <a:tcPr marL="91467" marR="91467" marT="45733" marB="4573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rtl="0">
                        <a:spcBef>
                          <a:spcPts val="0"/>
                        </a:spcBef>
                        <a:spcAft>
                          <a:spcPts val="0"/>
                        </a:spcAft>
                        <a:buNone/>
                      </a:pPr>
                      <a:endParaRPr sz="1500" dirty="0"/>
                    </a:p>
                  </a:txBody>
                  <a:tcPr marL="91467" marR="91467" marT="45733" marB="4573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968206749"/>
                  </a:ext>
                </a:extLst>
              </a:tr>
            </a:tbl>
          </a:graphicData>
        </a:graphic>
      </p:graphicFrame>
      <p:pic>
        <p:nvPicPr>
          <p:cNvPr id="2" name="Google Shape;354;p58" descr="pencil signifying an exercise for participants to complete">
            <a:extLst>
              <a:ext uri="{FF2B5EF4-FFF2-40B4-BE49-F238E27FC236}">
                <a16:creationId xmlns:a16="http://schemas.microsoft.com/office/drawing/2014/main" id="{03BAF5C3-69B7-6C51-250E-FE9342B1FD03}"/>
              </a:ext>
            </a:extLst>
          </p:cNvPr>
          <p:cNvPicPr preferRelativeResize="0"/>
          <p:nvPr/>
        </p:nvPicPr>
        <p:blipFill rotWithShape="1">
          <a:blip r:embed="rId3">
            <a:alphaModFix/>
          </a:blip>
          <a:srcRect/>
          <a:stretch/>
        </p:blipFill>
        <p:spPr>
          <a:xfrm>
            <a:off x="10218381" y="4888153"/>
            <a:ext cx="1681163" cy="1703388"/>
          </a:xfrm>
          <a:prstGeom prst="rect">
            <a:avLst/>
          </a:prstGeom>
          <a:noFill/>
          <a:ln>
            <a:noFill/>
          </a:ln>
        </p:spPr>
      </p:pic>
      <p:sp>
        <p:nvSpPr>
          <p:cNvPr id="4" name="TextBox 3">
            <a:extLst>
              <a:ext uri="{FF2B5EF4-FFF2-40B4-BE49-F238E27FC236}">
                <a16:creationId xmlns:a16="http://schemas.microsoft.com/office/drawing/2014/main" id="{6932F75F-228D-3BFE-3BE2-8F104B9C91FD}"/>
              </a:ext>
            </a:extLst>
          </p:cNvPr>
          <p:cNvSpPr txBox="1"/>
          <p:nvPr/>
        </p:nvSpPr>
        <p:spPr>
          <a:xfrm>
            <a:off x="5372811" y="6323598"/>
            <a:ext cx="5299952" cy="338554"/>
          </a:xfrm>
          <a:prstGeom prst="rect">
            <a:avLst/>
          </a:prstGeom>
          <a:noFill/>
        </p:spPr>
        <p:txBody>
          <a:bodyPr wrap="square">
            <a:spAutoFit/>
          </a:bodyPr>
          <a:lstStyle/>
          <a:p>
            <a:r>
              <a:rPr lang="en-GB" sz="1600" dirty="0">
                <a:hlinkClick r:id="rId4"/>
              </a:rPr>
              <a:t>Column in the question protocol - Google Docs</a:t>
            </a:r>
            <a:endParaRPr lang="en-GB" sz="1600" dirty="0"/>
          </a:p>
        </p:txBody>
      </p:sp>
      <p:sp>
        <p:nvSpPr>
          <p:cNvPr id="5" name="Google Shape;195;p34">
            <a:extLst>
              <a:ext uri="{FF2B5EF4-FFF2-40B4-BE49-F238E27FC236}">
                <a16:creationId xmlns:a16="http://schemas.microsoft.com/office/drawing/2014/main" id="{77316377-AB38-508C-1DE1-1D5D3D471688}"/>
              </a:ext>
            </a:extLst>
          </p:cNvPr>
          <p:cNvSpPr/>
          <p:nvPr/>
        </p:nvSpPr>
        <p:spPr>
          <a:xfrm>
            <a:off x="838200" y="1706946"/>
            <a:ext cx="10709338" cy="87737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nSpc>
                <a:spcPct val="90000"/>
              </a:lnSpc>
              <a:buClr>
                <a:srgbClr val="262626"/>
              </a:buClr>
              <a:buSzPts val="2100"/>
            </a:pPr>
            <a:r>
              <a:rPr lang="en" sz="1900" dirty="0">
                <a:solidFill>
                  <a:srgbClr val="262626"/>
                </a:solidFill>
              </a:rPr>
              <a:t>The form is to sign up for a patient advisory group at a GP practice.</a:t>
            </a:r>
            <a:endParaRPr lang="en" sz="1900" dirty="0">
              <a:solidFill>
                <a:srgbClr val="262626"/>
              </a:solidFill>
              <a:cs typeface="Arial"/>
            </a:endParaRPr>
          </a:p>
          <a:p>
            <a:pPr>
              <a:lnSpc>
                <a:spcPct val="90000"/>
              </a:lnSpc>
              <a:buClr>
                <a:srgbClr val="262626"/>
              </a:buClr>
              <a:buSzPts val="2100"/>
            </a:pPr>
            <a:r>
              <a:rPr lang="en" sz="1900" dirty="0">
                <a:solidFill>
                  <a:srgbClr val="262626"/>
                </a:solidFill>
              </a:rPr>
              <a:t>They want the phone number so that they can call the volunteer patient to chat about the duties of the advisory group.</a:t>
            </a:r>
            <a:endParaRPr sz="1900">
              <a:cs typeface="Arial"/>
            </a:endParaRPr>
          </a:p>
        </p:txBody>
      </p:sp>
    </p:spTree>
    <p:extLst>
      <p:ext uri="{BB962C8B-B14F-4D97-AF65-F5344CB8AC3E}">
        <p14:creationId xmlns:p14="http://schemas.microsoft.com/office/powerpoint/2010/main" val="4465861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7"/>
          <p:cNvSpPr txBox="1">
            <a:spLocks noGrp="1"/>
          </p:cNvSpPr>
          <p:nvPr>
            <p:ph type="title"/>
          </p:nvPr>
        </p:nvSpPr>
        <p:spPr>
          <a:xfrm>
            <a:off x="838200" y="365125"/>
            <a:ext cx="10515600" cy="1325600"/>
          </a:xfrm>
          <a:prstGeom prst="rect">
            <a:avLst/>
          </a:prstGeom>
          <a:noFill/>
          <a:ln>
            <a:noFill/>
          </a:ln>
        </p:spPr>
        <p:txBody>
          <a:bodyPr spcFirstLastPara="1" vert="horz" wrap="square" lIns="91433" tIns="45700" rIns="91433" bIns="45700" rtlCol="0" anchor="ctr" anchorCtr="0">
            <a:normAutofit/>
          </a:bodyPr>
          <a:lstStyle/>
          <a:p>
            <a:pPr>
              <a:spcBef>
                <a:spcPts val="0"/>
              </a:spcBef>
              <a:buClr>
                <a:srgbClr val="009999"/>
              </a:buClr>
              <a:buSzPts val="3300"/>
            </a:pPr>
            <a:r>
              <a:rPr lang="en"/>
              <a:t>Agenda</a:t>
            </a:r>
            <a:endParaRPr/>
          </a:p>
        </p:txBody>
      </p:sp>
      <p:sp>
        <p:nvSpPr>
          <p:cNvPr id="126" name="Google Shape;126;p27"/>
          <p:cNvSpPr txBox="1">
            <a:spLocks noGrp="1"/>
          </p:cNvSpPr>
          <p:nvPr>
            <p:ph type="body" idx="1"/>
          </p:nvPr>
        </p:nvSpPr>
        <p:spPr>
          <a:xfrm>
            <a:off x="838200" y="1825625"/>
            <a:ext cx="10515600" cy="4351200"/>
          </a:xfrm>
          <a:prstGeom prst="rect">
            <a:avLst/>
          </a:prstGeom>
          <a:noFill/>
          <a:ln>
            <a:noFill/>
          </a:ln>
        </p:spPr>
        <p:txBody>
          <a:bodyPr spcFirstLastPara="1" vert="horz" wrap="square" lIns="91433" tIns="45700" rIns="91433" bIns="45700" rtlCol="0" anchor="t" anchorCtr="0">
            <a:normAutofit/>
          </a:bodyPr>
          <a:lstStyle/>
          <a:p>
            <a:pPr marL="0" indent="0" defTabSz="594769">
              <a:lnSpc>
                <a:spcPct val="100000"/>
              </a:lnSpc>
              <a:spcBef>
                <a:spcPts val="0"/>
              </a:spcBef>
              <a:buClr>
                <a:srgbClr val="262626"/>
              </a:buClr>
              <a:buSzPts val="2100"/>
              <a:buNone/>
            </a:pPr>
            <a:r>
              <a:rPr lang="en" dirty="0">
                <a:solidFill>
                  <a:srgbClr val="009999"/>
                </a:solidFill>
                <a:sym typeface="Wingdings" panose="05000000000000000000" pitchFamily="2" charset="2"/>
              </a:rPr>
              <a:t></a:t>
            </a:r>
            <a:r>
              <a:rPr lang="en" dirty="0">
                <a:solidFill>
                  <a:srgbClr val="009999"/>
                </a:solidFill>
              </a:rPr>
              <a:t>	</a:t>
            </a:r>
            <a:r>
              <a:rPr lang="en" dirty="0">
                <a:solidFill>
                  <a:srgbClr val="62C0C0"/>
                </a:solidFill>
              </a:rPr>
              <a:t>Introduction</a:t>
            </a:r>
          </a:p>
          <a:p>
            <a:pPr marL="0" indent="0" defTabSz="594769">
              <a:lnSpc>
                <a:spcPct val="100000"/>
              </a:lnSpc>
              <a:spcBef>
                <a:spcPts val="0"/>
              </a:spcBef>
              <a:buClr>
                <a:srgbClr val="262626"/>
              </a:buClr>
              <a:buSzPts val="2100"/>
              <a:buNone/>
            </a:pPr>
            <a:r>
              <a:rPr lang="en" dirty="0">
                <a:solidFill>
                  <a:srgbClr val="009999"/>
                </a:solidFill>
                <a:sym typeface="Wingdings" panose="05000000000000000000" pitchFamily="2" charset="2"/>
              </a:rPr>
              <a:t> </a:t>
            </a:r>
            <a:r>
              <a:rPr lang="en-US" dirty="0">
                <a:solidFill>
                  <a:schemeClr val="tx1"/>
                </a:solidFill>
              </a:rPr>
              <a:t>	</a:t>
            </a:r>
            <a:r>
              <a:rPr lang="en-US" dirty="0">
                <a:solidFill>
                  <a:srgbClr val="62C0C0"/>
                </a:solidFill>
              </a:rPr>
              <a:t>Challenge 1:	Think about types of disability</a:t>
            </a:r>
          </a:p>
          <a:p>
            <a:pPr marL="0" indent="0" defTabSz="594769">
              <a:lnSpc>
                <a:spcPct val="100000"/>
              </a:lnSpc>
              <a:spcBef>
                <a:spcPts val="0"/>
              </a:spcBef>
              <a:buClr>
                <a:srgbClr val="262626"/>
              </a:buClr>
              <a:buSzPts val="2100"/>
              <a:buNone/>
            </a:pPr>
            <a:r>
              <a:rPr lang="en" dirty="0">
                <a:solidFill>
                  <a:srgbClr val="009999"/>
                </a:solidFill>
                <a:sym typeface="Wingdings" panose="05000000000000000000" pitchFamily="2" charset="2"/>
              </a:rPr>
              <a:t> </a:t>
            </a:r>
            <a:r>
              <a:rPr lang="en" dirty="0">
                <a:solidFill>
                  <a:schemeClr val="tx1"/>
                </a:solidFill>
              </a:rPr>
              <a:t>	</a:t>
            </a:r>
            <a:r>
              <a:rPr lang="en" dirty="0">
                <a:solidFill>
                  <a:srgbClr val="62C0C0"/>
                </a:solidFill>
              </a:rPr>
              <a:t>Challenge 2: 	Use the Web Content Accessibility Guidelines</a:t>
            </a:r>
            <a:endParaRPr dirty="0">
              <a:solidFill>
                <a:srgbClr val="62C0C0"/>
              </a:solidFill>
            </a:endParaRPr>
          </a:p>
          <a:p>
            <a:pPr marL="0" indent="0" defTabSz="594769">
              <a:lnSpc>
                <a:spcPct val="100000"/>
              </a:lnSpc>
              <a:spcBef>
                <a:spcPts val="0"/>
              </a:spcBef>
              <a:buClr>
                <a:srgbClr val="262626"/>
              </a:buClr>
              <a:buSzPts val="2100"/>
              <a:buNone/>
            </a:pPr>
            <a:r>
              <a:rPr lang="en" dirty="0">
                <a:solidFill>
                  <a:srgbClr val="009999"/>
                </a:solidFill>
                <a:sym typeface="Wingdings" panose="05000000000000000000" pitchFamily="2" charset="2"/>
              </a:rPr>
              <a:t> </a:t>
            </a:r>
            <a:r>
              <a:rPr lang="en" dirty="0">
                <a:solidFill>
                  <a:schemeClr val="tx1"/>
                </a:solidFill>
              </a:rPr>
              <a:t>	</a:t>
            </a:r>
            <a:r>
              <a:rPr lang="en" dirty="0">
                <a:solidFill>
                  <a:srgbClr val="62C0C0"/>
                </a:solidFill>
              </a:rPr>
              <a:t>Challenge 3:	</a:t>
            </a:r>
            <a:r>
              <a:rPr lang="en-US" dirty="0">
                <a:solidFill>
                  <a:srgbClr val="62C0C0"/>
                </a:solidFill>
              </a:rPr>
              <a:t>Use a Web Design System</a:t>
            </a:r>
          </a:p>
          <a:p>
            <a:pPr marL="0" indent="0" defTabSz="594769">
              <a:lnSpc>
                <a:spcPct val="100000"/>
              </a:lnSpc>
              <a:spcBef>
                <a:spcPts val="0"/>
              </a:spcBef>
              <a:buClr>
                <a:srgbClr val="262626"/>
              </a:buClr>
              <a:buSzPts val="2100"/>
              <a:buNone/>
            </a:pPr>
            <a:r>
              <a:rPr lang="en" dirty="0">
                <a:solidFill>
                  <a:srgbClr val="009999"/>
                </a:solidFill>
                <a:sym typeface="Wingdings" panose="05000000000000000000" pitchFamily="2" charset="2"/>
              </a:rPr>
              <a:t> </a:t>
            </a:r>
            <a:r>
              <a:rPr lang="en-US" dirty="0">
                <a:solidFill>
                  <a:schemeClr val="tx1"/>
                </a:solidFill>
              </a:rPr>
              <a:t>	</a:t>
            </a:r>
            <a:r>
              <a:rPr lang="en-US" dirty="0">
                <a:solidFill>
                  <a:srgbClr val="62C0C0"/>
                </a:solidFill>
              </a:rPr>
              <a:t>Challenge 4: 	Think about why we ask for a phone number</a:t>
            </a:r>
          </a:p>
          <a:p>
            <a:pPr marL="0" indent="0" defTabSz="594769">
              <a:lnSpc>
                <a:spcPct val="100000"/>
              </a:lnSpc>
              <a:spcBef>
                <a:spcPts val="0"/>
              </a:spcBef>
              <a:buClr>
                <a:srgbClr val="262626"/>
              </a:buClr>
              <a:buSzPts val="2100"/>
              <a:buNone/>
            </a:pPr>
            <a:r>
              <a:rPr lang="en" dirty="0">
                <a:solidFill>
                  <a:srgbClr val="009999"/>
                </a:solidFill>
                <a:sym typeface="Wingdings" panose="05000000000000000000" pitchFamily="2" charset="2"/>
              </a:rPr>
              <a:t> </a:t>
            </a:r>
            <a:r>
              <a:rPr lang="en" dirty="0">
                <a:solidFill>
                  <a:schemeClr val="tx1"/>
                </a:solidFill>
              </a:rPr>
              <a:t>	</a:t>
            </a:r>
            <a:r>
              <a:rPr lang="en" dirty="0">
                <a:solidFill>
                  <a:srgbClr val="62C0C0"/>
                </a:solidFill>
              </a:rPr>
              <a:t>Challenge 5:	Make a question protocol</a:t>
            </a:r>
            <a:endParaRPr dirty="0">
              <a:solidFill>
                <a:srgbClr val="62C0C0"/>
              </a:solidFill>
            </a:endParaRPr>
          </a:p>
          <a:p>
            <a:pPr marL="0" indent="0" defTabSz="594769">
              <a:lnSpc>
                <a:spcPct val="100000"/>
              </a:lnSpc>
              <a:spcBef>
                <a:spcPts val="0"/>
              </a:spcBef>
              <a:buSzPts val="2100"/>
              <a:buNone/>
            </a:pPr>
            <a:r>
              <a:rPr lang="en" dirty="0">
                <a:solidFill>
                  <a:schemeClr val="tx1"/>
                </a:solidFill>
              </a:rPr>
              <a:t>	Challenge 6:	Make a prototype</a:t>
            </a:r>
          </a:p>
          <a:p>
            <a:pPr marL="0" indent="0" defTabSz="594769">
              <a:lnSpc>
                <a:spcPct val="100000"/>
              </a:lnSpc>
              <a:spcBef>
                <a:spcPts val="0"/>
              </a:spcBef>
              <a:buSzPts val="2100"/>
              <a:buNone/>
            </a:pPr>
            <a:r>
              <a:rPr lang="en" dirty="0">
                <a:solidFill>
                  <a:schemeClr val="tx1"/>
                </a:solidFill>
              </a:rPr>
              <a:t>	Challenge 7:	Think about implementation (and code)</a:t>
            </a:r>
            <a:endParaRPr dirty="0">
              <a:solidFill>
                <a:schemeClr val="tx1"/>
              </a:solidFill>
            </a:endParaRPr>
          </a:p>
          <a:p>
            <a:pPr marL="0" indent="0" defTabSz="594769">
              <a:lnSpc>
                <a:spcPct val="100000"/>
              </a:lnSpc>
              <a:spcBef>
                <a:spcPts val="0"/>
              </a:spcBef>
              <a:buSzPts val="2100"/>
              <a:buNone/>
            </a:pPr>
            <a:r>
              <a:rPr lang="en" dirty="0">
                <a:solidFill>
                  <a:schemeClr val="tx1"/>
                </a:solidFill>
              </a:rPr>
              <a:t>	Wrap up</a:t>
            </a:r>
            <a:endParaRPr dirty="0">
              <a:solidFill>
                <a:schemeClr val="tx1"/>
              </a:solidFill>
            </a:endParaRPr>
          </a:p>
        </p:txBody>
      </p:sp>
    </p:spTree>
    <p:extLst>
      <p:ext uri="{BB962C8B-B14F-4D97-AF65-F5344CB8AC3E}">
        <p14:creationId xmlns:p14="http://schemas.microsoft.com/office/powerpoint/2010/main" val="11559640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63"/>
          <p:cNvSpPr txBox="1">
            <a:spLocks noGrp="1"/>
          </p:cNvSpPr>
          <p:nvPr>
            <p:ph type="title"/>
          </p:nvPr>
        </p:nvSpPr>
        <p:spPr>
          <a:xfrm>
            <a:off x="838200" y="365125"/>
            <a:ext cx="10515600" cy="1325563"/>
          </a:xfrm>
          <a:noFill/>
          <a:ln>
            <a:noFill/>
          </a:ln>
        </p:spPr>
        <p:txBody>
          <a:bodyPr spcFirstLastPara="1" vert="horz" wrap="square" lIns="91433" tIns="45700" rIns="91433" bIns="45700" rtlCol="0" anchor="ctr" anchorCtr="0">
            <a:normAutofit/>
          </a:bodyPr>
          <a:lstStyle/>
          <a:p>
            <a:r>
              <a:rPr lang="en-US" dirty="0"/>
              <a:t>Challenge 6: </a:t>
            </a:r>
            <a:br>
              <a:rPr lang="en-US" dirty="0"/>
            </a:br>
            <a:r>
              <a:rPr lang="en-US" dirty="0"/>
              <a:t>Make a prototype – in pairs or threes</a:t>
            </a:r>
          </a:p>
        </p:txBody>
      </p:sp>
      <p:sp>
        <p:nvSpPr>
          <p:cNvPr id="389" name="Google Shape;389;p63"/>
          <p:cNvSpPr txBox="1">
            <a:spLocks noGrp="1"/>
          </p:cNvSpPr>
          <p:nvPr>
            <p:ph idx="1"/>
          </p:nvPr>
        </p:nvSpPr>
        <p:spPr>
          <a:xfrm>
            <a:off x="838200" y="1825625"/>
            <a:ext cx="10515600" cy="4351338"/>
          </a:xfrm>
          <a:noFill/>
          <a:ln>
            <a:noFill/>
          </a:ln>
        </p:spPr>
        <p:txBody>
          <a:bodyPr spcFirstLastPara="1" vert="horz" wrap="square" lIns="91433" tIns="45700" rIns="91433" bIns="45700" rtlCol="0" anchor="t" anchorCtr="0">
            <a:normAutofit lnSpcReduction="10000"/>
          </a:bodyPr>
          <a:lstStyle/>
          <a:p>
            <a:pPr marL="0" indent="0">
              <a:lnSpc>
                <a:spcPct val="110000"/>
              </a:lnSpc>
              <a:buNone/>
            </a:pPr>
            <a:r>
              <a:rPr lang="en-US" dirty="0"/>
              <a:t>Design a truly accessible question for asking for a phone number for the scenario</a:t>
            </a:r>
          </a:p>
          <a:p>
            <a:pPr marL="0" indent="0">
              <a:buNone/>
            </a:pPr>
            <a:r>
              <a:rPr lang="en-US" dirty="0"/>
              <a:t>Your question must:</a:t>
            </a:r>
          </a:p>
          <a:p>
            <a:r>
              <a:rPr lang="en-US" dirty="0"/>
              <a:t>Obtain a phone number</a:t>
            </a:r>
          </a:p>
          <a:p>
            <a:r>
              <a:rPr lang="en-US" dirty="0"/>
              <a:t>Be ready for testing in 5 minutes!</a:t>
            </a:r>
          </a:p>
          <a:p>
            <a:endParaRPr lang="en-US" dirty="0"/>
          </a:p>
          <a:p>
            <a:pPr marL="0" indent="0">
              <a:buNone/>
            </a:pPr>
            <a:r>
              <a:rPr lang="en-US" dirty="0"/>
              <a:t>HINT</a:t>
            </a:r>
          </a:p>
          <a:p>
            <a:pPr marL="0" indent="0">
              <a:buNone/>
            </a:pPr>
            <a:r>
              <a:rPr lang="en-US" dirty="0"/>
              <a:t>Allow for some sort of choice about method of contact</a:t>
            </a:r>
            <a:br>
              <a:rPr lang="en-US" dirty="0"/>
            </a:br>
            <a:endParaRPr lang="en-US" dirty="0"/>
          </a:p>
        </p:txBody>
      </p:sp>
      <p:pic>
        <p:nvPicPr>
          <p:cNvPr id="390" name="Google Shape;390;p63" descr="pencil signifying an exercise for participants to complete"/>
          <p:cNvPicPr preferRelativeResize="0"/>
          <p:nvPr/>
        </p:nvPicPr>
        <p:blipFill rotWithShape="1">
          <a:blip r:embed="rId3">
            <a:alphaModFix/>
          </a:blip>
          <a:srcRect/>
          <a:stretch/>
        </p:blipFill>
        <p:spPr>
          <a:xfrm>
            <a:off x="10014101" y="4891087"/>
            <a:ext cx="1681163" cy="1703388"/>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63"/>
          <p:cNvSpPr txBox="1">
            <a:spLocks noGrp="1"/>
          </p:cNvSpPr>
          <p:nvPr>
            <p:ph type="title"/>
          </p:nvPr>
        </p:nvSpPr>
        <p:spPr>
          <a:xfrm>
            <a:off x="838200" y="365125"/>
            <a:ext cx="10515600" cy="1325563"/>
          </a:xfrm>
          <a:noFill/>
          <a:ln>
            <a:noFill/>
          </a:ln>
        </p:spPr>
        <p:txBody>
          <a:bodyPr spcFirstLastPara="1" vert="horz" wrap="square" lIns="91433" tIns="45700" rIns="91433" bIns="45700" rtlCol="0" anchor="ctr" anchorCtr="0">
            <a:normAutofit/>
          </a:bodyPr>
          <a:lstStyle/>
          <a:p>
            <a:r>
              <a:rPr lang="en-US" dirty="0"/>
              <a:t>Challenge 6: </a:t>
            </a:r>
            <a:br>
              <a:rPr lang="en-US" dirty="0"/>
            </a:br>
            <a:r>
              <a:rPr lang="en-US" dirty="0"/>
              <a:t>Test your prototypes</a:t>
            </a:r>
          </a:p>
        </p:txBody>
      </p:sp>
      <p:sp>
        <p:nvSpPr>
          <p:cNvPr id="389" name="Google Shape;389;p63"/>
          <p:cNvSpPr txBox="1">
            <a:spLocks noGrp="1"/>
          </p:cNvSpPr>
          <p:nvPr>
            <p:ph idx="1"/>
          </p:nvPr>
        </p:nvSpPr>
        <p:spPr>
          <a:xfrm>
            <a:off x="838200" y="1825625"/>
            <a:ext cx="10515600" cy="4351338"/>
          </a:xfrm>
          <a:noFill/>
          <a:ln>
            <a:noFill/>
          </a:ln>
        </p:spPr>
        <p:txBody>
          <a:bodyPr spcFirstLastPara="1" vert="horz" wrap="square" lIns="91433" tIns="45700" rIns="91433" bIns="45700" rtlCol="0" anchor="t" anchorCtr="0">
            <a:normAutofit/>
          </a:bodyPr>
          <a:lstStyle/>
          <a:p>
            <a:pPr marL="0" indent="0">
              <a:buNone/>
            </a:pPr>
            <a:r>
              <a:rPr lang="en-US" dirty="0"/>
              <a:t>Decide which person in your pair/three will be the participant for another team</a:t>
            </a:r>
          </a:p>
          <a:p>
            <a:pPr marL="0" indent="0">
              <a:buNone/>
            </a:pPr>
            <a:r>
              <a:rPr lang="en-US" dirty="0"/>
              <a:t>Swap participants and test</a:t>
            </a:r>
            <a:br>
              <a:rPr lang="en-US" dirty="0"/>
            </a:br>
            <a:endParaRPr lang="en-US" dirty="0"/>
          </a:p>
        </p:txBody>
      </p:sp>
      <p:pic>
        <p:nvPicPr>
          <p:cNvPr id="390" name="Google Shape;390;p63" descr="pencil signifying an exercise for participants to complete"/>
          <p:cNvPicPr preferRelativeResize="0"/>
          <p:nvPr/>
        </p:nvPicPr>
        <p:blipFill rotWithShape="1">
          <a:blip r:embed="rId3">
            <a:alphaModFix/>
          </a:blip>
          <a:srcRect/>
          <a:stretch/>
        </p:blipFill>
        <p:spPr>
          <a:xfrm>
            <a:off x="10014101" y="4891087"/>
            <a:ext cx="1681163" cy="1703388"/>
          </a:xfrm>
          <a:prstGeom prst="rect">
            <a:avLst/>
          </a:prstGeom>
          <a:noFill/>
          <a:ln>
            <a:noFill/>
          </a:ln>
        </p:spPr>
      </p:pic>
    </p:spTree>
    <p:extLst>
      <p:ext uri="{BB962C8B-B14F-4D97-AF65-F5344CB8AC3E}">
        <p14:creationId xmlns:p14="http://schemas.microsoft.com/office/powerpoint/2010/main" val="31424021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40F5B-A4CD-5491-716D-A994AB120937}"/>
              </a:ext>
            </a:extLst>
          </p:cNvPr>
          <p:cNvSpPr>
            <a:spLocks noGrp="1"/>
          </p:cNvSpPr>
          <p:nvPr>
            <p:ph type="title"/>
          </p:nvPr>
        </p:nvSpPr>
        <p:spPr/>
        <p:txBody>
          <a:bodyPr/>
          <a:lstStyle/>
          <a:p>
            <a:r>
              <a:rPr lang="en-GB" dirty="0"/>
              <a:t>Consider* a filter question to introduce the topic</a:t>
            </a:r>
          </a:p>
        </p:txBody>
      </p:sp>
      <p:pic>
        <p:nvPicPr>
          <p:cNvPr id="5" name="Picture 4" descr="A screenshot. &#10;Hear from our partners&#10;We partner with Domestic &amp; General who are a provider of Protection &amp; Insurance plans. They would like to keep you up to date with the latest news and offers. Would you be happy for them to contact you:&#10;by post&#10;by telephone&#10;by email ">
            <a:extLst>
              <a:ext uri="{FF2B5EF4-FFF2-40B4-BE49-F238E27FC236}">
                <a16:creationId xmlns:a16="http://schemas.microsoft.com/office/drawing/2014/main" id="{08AB6E71-82DA-07CC-EB7A-7E8A2AA937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050" y="1890712"/>
            <a:ext cx="10629900" cy="3076575"/>
          </a:xfrm>
          <a:prstGeom prst="rect">
            <a:avLst/>
          </a:prstGeom>
        </p:spPr>
      </p:pic>
    </p:spTree>
    <p:extLst>
      <p:ext uri="{BB962C8B-B14F-4D97-AF65-F5344CB8AC3E}">
        <p14:creationId xmlns:p14="http://schemas.microsoft.com/office/powerpoint/2010/main" val="29995222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40F5B-A4CD-5491-716D-A994AB120937}"/>
              </a:ext>
            </a:extLst>
          </p:cNvPr>
          <p:cNvSpPr>
            <a:spLocks noGrp="1"/>
          </p:cNvSpPr>
          <p:nvPr>
            <p:ph type="title"/>
          </p:nvPr>
        </p:nvSpPr>
        <p:spPr/>
        <p:txBody>
          <a:bodyPr/>
          <a:lstStyle/>
          <a:p>
            <a:r>
              <a:rPr lang="en-GB" dirty="0"/>
              <a:t>Consider* a filter question to introduce the topic</a:t>
            </a:r>
          </a:p>
        </p:txBody>
      </p:sp>
      <p:pic>
        <p:nvPicPr>
          <p:cNvPr id="5" name="Picture 4" descr="A screenshot. &#10;Hear from our partners&#10;We partner with Domestic &amp; General who are a provider of Protection &amp; Insurance plans. They would like to keep you up to date with the latest news and offers. Would you be happy for them to contact you:&#10;by post&#10;by telephone&#10;by email ">
            <a:extLst>
              <a:ext uri="{FF2B5EF4-FFF2-40B4-BE49-F238E27FC236}">
                <a16:creationId xmlns:a16="http://schemas.microsoft.com/office/drawing/2014/main" id="{08AB6E71-82DA-07CC-EB7A-7E8A2AA937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050" y="1890712"/>
            <a:ext cx="10629900" cy="3076575"/>
          </a:xfrm>
          <a:prstGeom prst="rect">
            <a:avLst/>
          </a:prstGeom>
        </p:spPr>
      </p:pic>
      <p:sp>
        <p:nvSpPr>
          <p:cNvPr id="6" name="TextBox 5">
            <a:extLst>
              <a:ext uri="{FF2B5EF4-FFF2-40B4-BE49-F238E27FC236}">
                <a16:creationId xmlns:a16="http://schemas.microsoft.com/office/drawing/2014/main" id="{43F6E60C-FDC7-3226-FFCB-13939D772C1A}"/>
              </a:ext>
            </a:extLst>
          </p:cNvPr>
          <p:cNvSpPr txBox="1"/>
          <p:nvPr/>
        </p:nvSpPr>
        <p:spPr>
          <a:xfrm>
            <a:off x="5029199" y="4259370"/>
            <a:ext cx="6089516" cy="1815882"/>
          </a:xfrm>
          <a:prstGeom prst="rect">
            <a:avLst/>
          </a:prstGeom>
          <a:noFill/>
        </p:spPr>
        <p:txBody>
          <a:bodyPr wrap="square" rtlCol="0">
            <a:spAutoFit/>
          </a:bodyPr>
          <a:lstStyle/>
          <a:p>
            <a:pPr marL="273050" indent="-273050"/>
            <a:r>
              <a:rPr lang="en-GB" sz="2800" dirty="0"/>
              <a:t>*	Try doing a filter question, </a:t>
            </a:r>
            <a:br>
              <a:rPr lang="en-GB" sz="2800" dirty="0"/>
            </a:br>
            <a:r>
              <a:rPr lang="en-GB" sz="2800" dirty="0"/>
              <a:t>then actually test it with </a:t>
            </a:r>
            <a:br>
              <a:rPr lang="en-GB" sz="2800" dirty="0"/>
            </a:br>
            <a:r>
              <a:rPr lang="en-GB" sz="2800" dirty="0"/>
              <a:t>some real people to make sure that </a:t>
            </a:r>
            <a:br>
              <a:rPr lang="en-GB" sz="2800" dirty="0"/>
            </a:br>
            <a:r>
              <a:rPr lang="en-GB" sz="2800" dirty="0"/>
              <a:t>the question itself is not repellent</a:t>
            </a:r>
          </a:p>
        </p:txBody>
      </p:sp>
    </p:spTree>
    <p:extLst>
      <p:ext uri="{BB962C8B-B14F-4D97-AF65-F5344CB8AC3E}">
        <p14:creationId xmlns:p14="http://schemas.microsoft.com/office/powerpoint/2010/main" val="33227585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66"/>
          <p:cNvSpPr txBox="1">
            <a:spLocks noGrp="1"/>
          </p:cNvSpPr>
          <p:nvPr>
            <p:ph type="title"/>
          </p:nvPr>
        </p:nvSpPr>
        <p:spPr>
          <a:xfrm>
            <a:off x="838200" y="365125"/>
            <a:ext cx="10515600" cy="1325563"/>
          </a:xfrm>
          <a:prstGeom prst="rect">
            <a:avLst/>
          </a:prstGeom>
          <a:noFill/>
          <a:ln>
            <a:noFill/>
          </a:ln>
        </p:spPr>
        <p:txBody>
          <a:bodyPr spcFirstLastPara="1" vert="horz" wrap="square" lIns="91433" tIns="45700" rIns="91433" bIns="45700" rtlCol="0" anchor="ctr" anchorCtr="0">
            <a:normAutofit/>
          </a:bodyPr>
          <a:lstStyle/>
          <a:p>
            <a:pPr>
              <a:spcBef>
                <a:spcPts val="0"/>
              </a:spcBef>
              <a:buClr>
                <a:srgbClr val="009999"/>
              </a:buClr>
              <a:buSzPts val="3300"/>
            </a:pPr>
            <a:r>
              <a:rPr lang="en"/>
              <a:t>It’s worth putting extra effort into ‘easy’ questions</a:t>
            </a:r>
            <a:endParaRPr/>
          </a:p>
        </p:txBody>
      </p:sp>
      <p:graphicFrame>
        <p:nvGraphicFramePr>
          <p:cNvPr id="407" name="Google Shape;407;p66"/>
          <p:cNvGraphicFramePr/>
          <p:nvPr>
            <p:extLst>
              <p:ext uri="{D42A27DB-BD31-4B8C-83A1-F6EECF244321}">
                <p14:modId xmlns:p14="http://schemas.microsoft.com/office/powerpoint/2010/main" val="2955588316"/>
              </p:ext>
            </p:extLst>
          </p:nvPr>
        </p:nvGraphicFramePr>
        <p:xfrm>
          <a:off x="2540001" y="1890398"/>
          <a:ext cx="4252633" cy="3360658"/>
        </p:xfrm>
        <a:graphic>
          <a:graphicData uri="http://schemas.openxmlformats.org/drawingml/2006/table">
            <a:tbl>
              <a:tblPr>
                <a:noFill/>
              </a:tblPr>
              <a:tblGrid>
                <a:gridCol w="1603200">
                  <a:extLst>
                    <a:ext uri="{9D8B030D-6E8A-4147-A177-3AD203B41FA5}">
                      <a16:colId xmlns:a16="http://schemas.microsoft.com/office/drawing/2014/main" val="20000"/>
                    </a:ext>
                  </a:extLst>
                </a:gridCol>
                <a:gridCol w="2649433">
                  <a:extLst>
                    <a:ext uri="{9D8B030D-6E8A-4147-A177-3AD203B41FA5}">
                      <a16:colId xmlns:a16="http://schemas.microsoft.com/office/drawing/2014/main" val="20001"/>
                    </a:ext>
                  </a:extLst>
                </a:gridCol>
              </a:tblGrid>
              <a:tr h="475013">
                <a:tc>
                  <a:txBody>
                    <a:bodyPr/>
                    <a:lstStyle/>
                    <a:p>
                      <a:pPr marL="0" marR="0" lvl="0" indent="0" algn="l" rtl="0">
                        <a:spcBef>
                          <a:spcPts val="0"/>
                        </a:spcBef>
                        <a:spcAft>
                          <a:spcPts val="0"/>
                        </a:spcAft>
                        <a:buNone/>
                      </a:pPr>
                      <a:r>
                        <a:rPr lang="en" sz="1900" b="1" dirty="0"/>
                        <a:t> Question</a:t>
                      </a:r>
                      <a:endParaRPr sz="1900" b="1" dirty="0">
                        <a:latin typeface="Arial"/>
                        <a:ea typeface="Arial"/>
                        <a:cs typeface="Arial"/>
                        <a:sym typeface="Arial"/>
                      </a:endParaRPr>
                    </a:p>
                  </a:txBody>
                  <a:tcPr marL="47633" marR="47633" marT="95267" marB="9526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rtl="0">
                        <a:spcBef>
                          <a:spcPts val="0"/>
                        </a:spcBef>
                        <a:spcAft>
                          <a:spcPts val="0"/>
                        </a:spcAft>
                        <a:buNone/>
                      </a:pPr>
                      <a:r>
                        <a:rPr lang="en" sz="1900" b="1"/>
                        <a:t>Mean abandon rate</a:t>
                      </a:r>
                      <a:endParaRPr sz="1900" b="1">
                        <a:latin typeface="Arial"/>
                        <a:ea typeface="Arial"/>
                        <a:cs typeface="Arial"/>
                        <a:sym typeface="Arial"/>
                      </a:endParaRPr>
                    </a:p>
                  </a:txBody>
                  <a:tcPr marL="47633" marR="47633" marT="95267" marB="9526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r h="475013">
                <a:tc>
                  <a:txBody>
                    <a:bodyPr/>
                    <a:lstStyle/>
                    <a:p>
                      <a:pPr marL="0" marR="0" lvl="0" indent="0" algn="l" rtl="0">
                        <a:spcBef>
                          <a:spcPts val="0"/>
                        </a:spcBef>
                        <a:spcAft>
                          <a:spcPts val="0"/>
                        </a:spcAft>
                        <a:buNone/>
                      </a:pPr>
                      <a:r>
                        <a:rPr lang="en" sz="1900" b="0" u="none" strike="noStrike">
                          <a:solidFill>
                            <a:srgbClr val="000000"/>
                          </a:solidFill>
                        </a:rPr>
                        <a:t> Name</a:t>
                      </a:r>
                      <a:endParaRPr sz="1900">
                        <a:latin typeface="Arial"/>
                        <a:ea typeface="Arial"/>
                        <a:cs typeface="Arial"/>
                        <a:sym typeface="Arial"/>
                      </a:endParaRPr>
                    </a:p>
                  </a:txBody>
                  <a:tcPr marL="47633" marR="47633" marT="95267" marB="9526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rtl="0">
                        <a:spcBef>
                          <a:spcPts val="0"/>
                        </a:spcBef>
                        <a:spcAft>
                          <a:spcPts val="0"/>
                        </a:spcAft>
                        <a:buNone/>
                        <a:tabLst>
                          <a:tab pos="720000" algn="dec"/>
                        </a:tabLst>
                      </a:pPr>
                      <a:r>
                        <a:rPr lang="en" sz="1900" dirty="0"/>
                        <a:t>	</a:t>
                      </a:r>
                      <a:r>
                        <a:rPr lang="en" sz="1900" b="0" u="none" strike="noStrike" dirty="0">
                          <a:solidFill>
                            <a:srgbClr val="000000"/>
                          </a:solidFill>
                        </a:rPr>
                        <a:t>6%</a:t>
                      </a:r>
                      <a:endParaRPr sz="1900" dirty="0">
                        <a:latin typeface="Arial"/>
                        <a:ea typeface="Arial"/>
                        <a:cs typeface="Arial"/>
                        <a:sym typeface="Arial"/>
                      </a:endParaRPr>
                    </a:p>
                  </a:txBody>
                  <a:tcPr marL="47633" marR="47633" marT="95267" marB="9526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1"/>
                  </a:ext>
                </a:extLst>
              </a:tr>
              <a:tr h="475013">
                <a:tc>
                  <a:txBody>
                    <a:bodyPr/>
                    <a:lstStyle/>
                    <a:p>
                      <a:pPr marL="0" marR="0" lvl="0" indent="0" algn="l" rtl="0">
                        <a:spcBef>
                          <a:spcPts val="0"/>
                        </a:spcBef>
                        <a:spcAft>
                          <a:spcPts val="0"/>
                        </a:spcAft>
                        <a:buNone/>
                      </a:pPr>
                      <a:r>
                        <a:rPr lang="en" sz="1900" b="0" u="none" strike="noStrike">
                          <a:solidFill>
                            <a:srgbClr val="000000"/>
                          </a:solidFill>
                        </a:rPr>
                        <a:t> Email</a:t>
                      </a:r>
                      <a:endParaRPr sz="1900">
                        <a:latin typeface="Arial"/>
                        <a:ea typeface="Arial"/>
                        <a:cs typeface="Arial"/>
                        <a:sym typeface="Arial"/>
                      </a:endParaRPr>
                    </a:p>
                  </a:txBody>
                  <a:tcPr marL="47633" marR="47633" marT="95267" marB="9526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rtl="0">
                        <a:spcBef>
                          <a:spcPts val="0"/>
                        </a:spcBef>
                        <a:spcAft>
                          <a:spcPts val="0"/>
                        </a:spcAft>
                        <a:buNone/>
                        <a:tabLst>
                          <a:tab pos="720000" algn="dec"/>
                        </a:tabLst>
                      </a:pPr>
                      <a:r>
                        <a:rPr lang="en" sz="1900" dirty="0"/>
                        <a:t>	</a:t>
                      </a:r>
                      <a:r>
                        <a:rPr lang="en" sz="1900" b="0" u="none" strike="noStrike" dirty="0">
                          <a:solidFill>
                            <a:srgbClr val="000000"/>
                          </a:solidFill>
                        </a:rPr>
                        <a:t>6%</a:t>
                      </a:r>
                      <a:endParaRPr sz="1900" dirty="0">
                        <a:latin typeface="Arial"/>
                        <a:ea typeface="Arial"/>
                        <a:cs typeface="Arial"/>
                        <a:sym typeface="Arial"/>
                      </a:endParaRPr>
                    </a:p>
                  </a:txBody>
                  <a:tcPr marL="47633" marR="47633" marT="95267" marB="9526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2"/>
                  </a:ext>
                </a:extLst>
              </a:tr>
              <a:tr h="475013">
                <a:tc>
                  <a:txBody>
                    <a:bodyPr/>
                    <a:lstStyle/>
                    <a:p>
                      <a:pPr marL="0" marR="0" lvl="0" indent="0" algn="l" rtl="0">
                        <a:spcBef>
                          <a:spcPts val="0"/>
                        </a:spcBef>
                        <a:spcAft>
                          <a:spcPts val="0"/>
                        </a:spcAft>
                        <a:buNone/>
                      </a:pPr>
                      <a:r>
                        <a:rPr lang="en" sz="1900" b="0" u="none" strike="noStrike">
                          <a:solidFill>
                            <a:srgbClr val="000000"/>
                          </a:solidFill>
                        </a:rPr>
                        <a:t> Password</a:t>
                      </a:r>
                      <a:endParaRPr sz="1900">
                        <a:latin typeface="Arial"/>
                        <a:ea typeface="Arial"/>
                        <a:cs typeface="Arial"/>
                        <a:sym typeface="Arial"/>
                      </a:endParaRPr>
                    </a:p>
                  </a:txBody>
                  <a:tcPr marL="47633" marR="47633" marT="95267" marB="9526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rtl="0">
                        <a:spcBef>
                          <a:spcPts val="0"/>
                        </a:spcBef>
                        <a:spcAft>
                          <a:spcPts val="0"/>
                        </a:spcAft>
                        <a:buNone/>
                        <a:tabLst>
                          <a:tab pos="720000" algn="dec"/>
                        </a:tabLst>
                      </a:pPr>
                      <a:r>
                        <a:rPr lang="en" sz="1900" dirty="0"/>
                        <a:t>	</a:t>
                      </a:r>
                      <a:r>
                        <a:rPr lang="en" sz="1900" b="0" u="none" strike="noStrike" dirty="0">
                          <a:solidFill>
                            <a:srgbClr val="000000"/>
                          </a:solidFill>
                        </a:rPr>
                        <a:t>11%</a:t>
                      </a:r>
                      <a:endParaRPr sz="1900" dirty="0">
                        <a:latin typeface="Arial"/>
                        <a:ea typeface="Arial"/>
                        <a:cs typeface="Arial"/>
                        <a:sym typeface="Arial"/>
                      </a:endParaRPr>
                    </a:p>
                  </a:txBody>
                  <a:tcPr marL="47633" marR="47633" marT="95267" marB="9526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3"/>
                  </a:ext>
                </a:extLst>
              </a:tr>
              <a:tr h="475013">
                <a:tc>
                  <a:txBody>
                    <a:bodyPr/>
                    <a:lstStyle/>
                    <a:p>
                      <a:pPr marL="0" marR="0" lvl="0" indent="0" algn="l" rtl="0">
                        <a:spcBef>
                          <a:spcPts val="0"/>
                        </a:spcBef>
                        <a:spcAft>
                          <a:spcPts val="0"/>
                        </a:spcAft>
                        <a:buNone/>
                      </a:pPr>
                      <a:r>
                        <a:rPr lang="en" sz="1900" b="0" u="none" strike="noStrike">
                          <a:solidFill>
                            <a:srgbClr val="000000"/>
                          </a:solidFill>
                        </a:rPr>
                        <a:t> Phone</a:t>
                      </a:r>
                      <a:endParaRPr sz="1900">
                        <a:latin typeface="Arial"/>
                        <a:ea typeface="Arial"/>
                        <a:cs typeface="Arial"/>
                        <a:sym typeface="Arial"/>
                      </a:endParaRPr>
                    </a:p>
                  </a:txBody>
                  <a:tcPr marL="47633" marR="47633" marT="95267" marB="9526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rtl="0">
                        <a:spcBef>
                          <a:spcPts val="0"/>
                        </a:spcBef>
                        <a:spcAft>
                          <a:spcPts val="0"/>
                        </a:spcAft>
                        <a:buNone/>
                        <a:tabLst>
                          <a:tab pos="720000" algn="dec"/>
                        </a:tabLst>
                      </a:pPr>
                      <a:r>
                        <a:rPr lang="en" sz="1900" dirty="0"/>
                        <a:t>	</a:t>
                      </a:r>
                      <a:r>
                        <a:rPr lang="en" sz="1900" b="0" u="none" strike="noStrike" dirty="0">
                          <a:solidFill>
                            <a:srgbClr val="000000"/>
                          </a:solidFill>
                        </a:rPr>
                        <a:t>6%</a:t>
                      </a:r>
                      <a:endParaRPr sz="1900" dirty="0">
                        <a:latin typeface="Arial"/>
                        <a:ea typeface="Arial"/>
                        <a:cs typeface="Arial"/>
                        <a:sym typeface="Arial"/>
                      </a:endParaRPr>
                    </a:p>
                  </a:txBody>
                  <a:tcPr marL="47633" marR="47633" marT="95267" marB="9526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4"/>
                  </a:ext>
                </a:extLst>
              </a:tr>
              <a:tr h="475013">
                <a:tc>
                  <a:txBody>
                    <a:bodyPr/>
                    <a:lstStyle/>
                    <a:p>
                      <a:pPr marL="0" marR="0" lvl="0" indent="0" algn="l" rtl="0">
                        <a:spcBef>
                          <a:spcPts val="0"/>
                        </a:spcBef>
                        <a:spcAft>
                          <a:spcPts val="0"/>
                        </a:spcAft>
                        <a:buNone/>
                      </a:pPr>
                      <a:r>
                        <a:rPr lang="en" sz="1900" b="0" u="none" strike="noStrike">
                          <a:solidFill>
                            <a:srgbClr val="000000"/>
                          </a:solidFill>
                        </a:rPr>
                        <a:t> Postcode</a:t>
                      </a:r>
                      <a:endParaRPr sz="1900">
                        <a:latin typeface="Arial"/>
                        <a:ea typeface="Arial"/>
                        <a:cs typeface="Arial"/>
                        <a:sym typeface="Arial"/>
                      </a:endParaRPr>
                    </a:p>
                  </a:txBody>
                  <a:tcPr marL="47633" marR="47633" marT="95267" marB="9526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rtl="0">
                        <a:spcBef>
                          <a:spcPts val="0"/>
                        </a:spcBef>
                        <a:spcAft>
                          <a:spcPts val="0"/>
                        </a:spcAft>
                        <a:buNone/>
                        <a:tabLst>
                          <a:tab pos="720000" algn="dec"/>
                        </a:tabLst>
                      </a:pPr>
                      <a:r>
                        <a:rPr lang="en" sz="1900" dirty="0"/>
                        <a:t>	</a:t>
                      </a:r>
                      <a:r>
                        <a:rPr lang="en" sz="1900" b="0" u="none" strike="noStrike" dirty="0">
                          <a:solidFill>
                            <a:srgbClr val="000000"/>
                          </a:solidFill>
                        </a:rPr>
                        <a:t>5%</a:t>
                      </a:r>
                      <a:endParaRPr sz="1900" dirty="0">
                        <a:latin typeface="Arial"/>
                        <a:ea typeface="Arial"/>
                        <a:cs typeface="Arial"/>
                        <a:sym typeface="Arial"/>
                      </a:endParaRPr>
                    </a:p>
                  </a:txBody>
                  <a:tcPr marL="47633" marR="47633" marT="95267" marB="9526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5"/>
                  </a:ext>
                </a:extLst>
              </a:tr>
              <a:tr h="475013">
                <a:tc>
                  <a:txBody>
                    <a:bodyPr/>
                    <a:lstStyle/>
                    <a:p>
                      <a:pPr marL="0" marR="0" lvl="0" indent="0" algn="l" rtl="0">
                        <a:spcBef>
                          <a:spcPts val="0"/>
                        </a:spcBef>
                        <a:spcAft>
                          <a:spcPts val="0"/>
                        </a:spcAft>
                        <a:buNone/>
                      </a:pPr>
                      <a:r>
                        <a:rPr lang="en" sz="1900" b="0" u="none" strike="noStrike">
                          <a:solidFill>
                            <a:srgbClr val="000000"/>
                          </a:solidFill>
                        </a:rPr>
                        <a:t> Address</a:t>
                      </a:r>
                      <a:endParaRPr sz="1900">
                        <a:latin typeface="Arial"/>
                        <a:ea typeface="Arial"/>
                        <a:cs typeface="Arial"/>
                        <a:sym typeface="Arial"/>
                      </a:endParaRPr>
                    </a:p>
                  </a:txBody>
                  <a:tcPr marL="47633" marR="47633" marT="95267" marB="9526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rtl="0">
                        <a:spcBef>
                          <a:spcPts val="0"/>
                        </a:spcBef>
                        <a:spcAft>
                          <a:spcPts val="0"/>
                        </a:spcAft>
                        <a:buNone/>
                        <a:tabLst>
                          <a:tab pos="720000" algn="dec"/>
                        </a:tabLst>
                      </a:pPr>
                      <a:r>
                        <a:rPr lang="en" sz="1900" dirty="0"/>
                        <a:t>	</a:t>
                      </a:r>
                      <a:r>
                        <a:rPr lang="en" sz="1900" b="0" u="none" strike="noStrike" dirty="0">
                          <a:solidFill>
                            <a:srgbClr val="000000"/>
                          </a:solidFill>
                        </a:rPr>
                        <a:t>5%</a:t>
                      </a:r>
                      <a:endParaRPr sz="1900" dirty="0">
                        <a:latin typeface="Arial"/>
                        <a:ea typeface="Arial"/>
                        <a:cs typeface="Arial"/>
                        <a:sym typeface="Arial"/>
                      </a:endParaRPr>
                    </a:p>
                  </a:txBody>
                  <a:tcPr marL="47633" marR="47633" marT="95267" marB="9526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408" name="Google Shape;408;p66"/>
          <p:cNvSpPr txBox="1"/>
          <p:nvPr/>
        </p:nvSpPr>
        <p:spPr>
          <a:xfrm>
            <a:off x="5885234" y="6339007"/>
            <a:ext cx="6306766" cy="307736"/>
          </a:xfrm>
          <a:prstGeom prst="rect">
            <a:avLst/>
          </a:prstGeom>
          <a:noFill/>
          <a:ln>
            <a:noFill/>
          </a:ln>
        </p:spPr>
        <p:txBody>
          <a:bodyPr spcFirstLastPara="1" wrap="square" lIns="91433" tIns="45700" rIns="91433" bIns="45700" anchor="t" anchorCtr="0">
            <a:spAutoFit/>
          </a:bodyPr>
          <a:lstStyle/>
          <a:p>
            <a:r>
              <a:rPr lang="en" sz="1400" u="sng" dirty="0">
                <a:solidFill>
                  <a:schemeClr val="hlink"/>
                </a:solidFill>
                <a:latin typeface="+mj-lt"/>
                <a:ea typeface="Calibri"/>
                <a:cs typeface="Calibri"/>
                <a:sym typeface="Calibri"/>
                <a:hlinkClick r:id="rId3"/>
              </a:rPr>
              <a:t>https://www.zuko.io/blog/which-form-fields-cause-the-biggest-ux-problems</a:t>
            </a:r>
            <a:endParaRPr sz="1400" dirty="0">
              <a:solidFill>
                <a:schemeClr val="dk1"/>
              </a:solidFill>
              <a:latin typeface="+mj-lt"/>
              <a:ea typeface="Calibri"/>
              <a:cs typeface="Calibri"/>
              <a:sym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67"/>
          <p:cNvSpPr txBox="1">
            <a:spLocks noGrp="1"/>
          </p:cNvSpPr>
          <p:nvPr>
            <p:ph type="title"/>
          </p:nvPr>
        </p:nvSpPr>
        <p:spPr>
          <a:xfrm>
            <a:off x="838200" y="365125"/>
            <a:ext cx="10515600" cy="1325563"/>
          </a:xfrm>
          <a:prstGeom prst="rect">
            <a:avLst/>
          </a:prstGeom>
          <a:noFill/>
          <a:ln>
            <a:noFill/>
          </a:ln>
        </p:spPr>
        <p:txBody>
          <a:bodyPr spcFirstLastPara="1" vert="horz" wrap="square" lIns="91433" tIns="45700" rIns="91433" bIns="45700" rtlCol="0" anchor="ctr" anchorCtr="0">
            <a:normAutofit/>
          </a:bodyPr>
          <a:lstStyle/>
          <a:p>
            <a:pPr>
              <a:spcBef>
                <a:spcPts val="0"/>
              </a:spcBef>
              <a:buClr>
                <a:srgbClr val="009999"/>
              </a:buClr>
              <a:buSzPts val="3300"/>
            </a:pPr>
            <a:r>
              <a:rPr lang="en"/>
              <a:t>Users want to know why you want to know</a:t>
            </a:r>
            <a:endParaRPr/>
          </a:p>
        </p:txBody>
      </p:sp>
      <p:sp>
        <p:nvSpPr>
          <p:cNvPr id="414" name="Google Shape;414;p67"/>
          <p:cNvSpPr txBox="1">
            <a:spLocks noGrp="1"/>
          </p:cNvSpPr>
          <p:nvPr>
            <p:ph type="body" idx="1"/>
          </p:nvPr>
        </p:nvSpPr>
        <p:spPr>
          <a:xfrm>
            <a:off x="838200" y="1825625"/>
            <a:ext cx="10515600" cy="4351339"/>
          </a:xfrm>
          <a:prstGeom prst="rect">
            <a:avLst/>
          </a:prstGeom>
          <a:noFill/>
          <a:ln>
            <a:noFill/>
          </a:ln>
        </p:spPr>
        <p:txBody>
          <a:bodyPr spcFirstLastPara="1" vert="horz" wrap="square" lIns="91433" tIns="45700" rIns="91433" bIns="45700" rtlCol="0" anchor="t" anchorCtr="0">
            <a:normAutofit/>
          </a:bodyPr>
          <a:lstStyle/>
          <a:p>
            <a:pPr marL="0" indent="0">
              <a:lnSpc>
                <a:spcPct val="110000"/>
              </a:lnSpc>
              <a:spcBef>
                <a:spcPts val="0"/>
              </a:spcBef>
              <a:buClr>
                <a:srgbClr val="262626"/>
              </a:buClr>
              <a:buSzPts val="2100"/>
              <a:buNone/>
            </a:pPr>
            <a:r>
              <a:rPr lang="en"/>
              <a:t>“Users hate giving you their phone number - It’s a sad truth but users are very suspicious of you asking for their number. They fear being spammed by sales calls so would rather drop out of the process than hand it over … </a:t>
            </a:r>
            <a:endParaRPr/>
          </a:p>
          <a:p>
            <a:pPr marL="0" indent="0">
              <a:lnSpc>
                <a:spcPct val="110000"/>
              </a:lnSpc>
              <a:spcBef>
                <a:spcPts val="1067"/>
              </a:spcBef>
              <a:buClr>
                <a:srgbClr val="262626"/>
              </a:buClr>
              <a:buSzPts val="2100"/>
              <a:buNone/>
            </a:pPr>
            <a:r>
              <a:rPr lang="en"/>
              <a:t>If you really must ask then explain why you need it. A simple line saying that you need their number in case there are any issues with delivery will do wonders for the completion rate on your phone field.”</a:t>
            </a:r>
            <a:endParaRPr/>
          </a:p>
        </p:txBody>
      </p:sp>
      <p:sp>
        <p:nvSpPr>
          <p:cNvPr id="2" name="Google Shape;408;p66">
            <a:extLst>
              <a:ext uri="{FF2B5EF4-FFF2-40B4-BE49-F238E27FC236}">
                <a16:creationId xmlns:a16="http://schemas.microsoft.com/office/drawing/2014/main" id="{836F03CB-245A-ED27-2B81-45A1C4F74D21}"/>
              </a:ext>
            </a:extLst>
          </p:cNvPr>
          <p:cNvSpPr txBox="1"/>
          <p:nvPr/>
        </p:nvSpPr>
        <p:spPr>
          <a:xfrm>
            <a:off x="5885234" y="6339007"/>
            <a:ext cx="6306766" cy="307736"/>
          </a:xfrm>
          <a:prstGeom prst="rect">
            <a:avLst/>
          </a:prstGeom>
          <a:noFill/>
          <a:ln>
            <a:noFill/>
          </a:ln>
        </p:spPr>
        <p:txBody>
          <a:bodyPr spcFirstLastPara="1" wrap="square" lIns="91433" tIns="45700" rIns="91433" bIns="45700" anchor="t" anchorCtr="0">
            <a:spAutoFit/>
          </a:bodyPr>
          <a:lstStyle/>
          <a:p>
            <a:r>
              <a:rPr lang="en" sz="1400" u="sng" dirty="0">
                <a:solidFill>
                  <a:schemeClr val="hlink"/>
                </a:solidFill>
                <a:latin typeface="+mj-lt"/>
                <a:ea typeface="Calibri"/>
                <a:cs typeface="Calibri"/>
                <a:sym typeface="Calibri"/>
                <a:hlinkClick r:id="rId3"/>
              </a:rPr>
              <a:t>https://www.zuko.io/blog/which-form-fields-cause-the-biggest-ux-problems</a:t>
            </a:r>
            <a:endParaRPr sz="1400" dirty="0">
              <a:solidFill>
                <a:schemeClr val="dk1"/>
              </a:solidFill>
              <a:latin typeface="+mj-lt"/>
              <a:ea typeface="Calibri"/>
              <a:cs typeface="Calibri"/>
              <a:sym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68"/>
          <p:cNvSpPr txBox="1">
            <a:spLocks noGrp="1"/>
          </p:cNvSpPr>
          <p:nvPr>
            <p:ph type="title"/>
          </p:nvPr>
        </p:nvSpPr>
        <p:spPr>
          <a:xfrm>
            <a:off x="838200" y="365125"/>
            <a:ext cx="10515600" cy="1325563"/>
          </a:xfrm>
          <a:prstGeom prst="rect">
            <a:avLst/>
          </a:prstGeom>
          <a:noFill/>
          <a:ln>
            <a:noFill/>
          </a:ln>
        </p:spPr>
        <p:txBody>
          <a:bodyPr spcFirstLastPara="1" vert="horz" wrap="square" lIns="91433" tIns="45700" rIns="91433" bIns="45700" rtlCol="0" anchor="ctr" anchorCtr="0">
            <a:normAutofit/>
          </a:bodyPr>
          <a:lstStyle/>
          <a:p>
            <a:pPr>
              <a:spcBef>
                <a:spcPts val="0"/>
              </a:spcBef>
              <a:buClr>
                <a:srgbClr val="009999"/>
              </a:buClr>
              <a:buSzPts val="3300"/>
            </a:pPr>
            <a:r>
              <a:rPr lang="en"/>
              <a:t>Forgiving interaction design really matters, too</a:t>
            </a:r>
            <a:endParaRPr/>
          </a:p>
        </p:txBody>
      </p:sp>
      <p:sp>
        <p:nvSpPr>
          <p:cNvPr id="421" name="Google Shape;421;p68"/>
          <p:cNvSpPr txBox="1">
            <a:spLocks noGrp="1"/>
          </p:cNvSpPr>
          <p:nvPr>
            <p:ph type="body" idx="1"/>
          </p:nvPr>
        </p:nvSpPr>
        <p:spPr>
          <a:xfrm>
            <a:off x="838200" y="1825625"/>
            <a:ext cx="10515600" cy="4351339"/>
          </a:xfrm>
          <a:prstGeom prst="rect">
            <a:avLst/>
          </a:prstGeom>
          <a:noFill/>
          <a:ln>
            <a:noFill/>
          </a:ln>
        </p:spPr>
        <p:txBody>
          <a:bodyPr spcFirstLastPara="1" vert="horz" wrap="square" lIns="91433" tIns="45700" rIns="91433" bIns="45700" rtlCol="0" anchor="t" anchorCtr="0">
            <a:normAutofit/>
          </a:bodyPr>
          <a:lstStyle/>
          <a:p>
            <a:pPr marL="0" indent="0">
              <a:lnSpc>
                <a:spcPct val="110000"/>
              </a:lnSpc>
              <a:spcBef>
                <a:spcPts val="0"/>
              </a:spcBef>
              <a:buClr>
                <a:srgbClr val="262626"/>
              </a:buClr>
              <a:buSzPts val="2100"/>
              <a:buNone/>
            </a:pPr>
            <a:r>
              <a:rPr lang="en"/>
              <a:t>“Format confusion - More than any field, phone numbers have a cornucopia of ways you can potentially enter the information. Do you add a ‘+’? The country code? How about spaces or dashes? &lt;HEAD EXPLODES EMOJI&gt;”</a:t>
            </a:r>
            <a:endParaRPr/>
          </a:p>
          <a:p>
            <a:pPr marL="237061" indent="-50799">
              <a:spcBef>
                <a:spcPts val="1067"/>
              </a:spcBef>
              <a:buClr>
                <a:srgbClr val="262626"/>
              </a:buClr>
              <a:buSzPts val="2100"/>
              <a:buNone/>
            </a:pPr>
            <a:endParaRPr/>
          </a:p>
        </p:txBody>
      </p:sp>
      <p:sp>
        <p:nvSpPr>
          <p:cNvPr id="2" name="Google Shape;408;p66">
            <a:extLst>
              <a:ext uri="{FF2B5EF4-FFF2-40B4-BE49-F238E27FC236}">
                <a16:creationId xmlns:a16="http://schemas.microsoft.com/office/drawing/2014/main" id="{13B62FAE-A6D7-042C-057A-300D49662833}"/>
              </a:ext>
            </a:extLst>
          </p:cNvPr>
          <p:cNvSpPr txBox="1"/>
          <p:nvPr/>
        </p:nvSpPr>
        <p:spPr>
          <a:xfrm>
            <a:off x="5885234" y="6339007"/>
            <a:ext cx="6306766" cy="307736"/>
          </a:xfrm>
          <a:prstGeom prst="rect">
            <a:avLst/>
          </a:prstGeom>
          <a:noFill/>
          <a:ln>
            <a:noFill/>
          </a:ln>
        </p:spPr>
        <p:txBody>
          <a:bodyPr spcFirstLastPara="1" wrap="square" lIns="91433" tIns="45700" rIns="91433" bIns="45700" anchor="t" anchorCtr="0">
            <a:spAutoFit/>
          </a:bodyPr>
          <a:lstStyle/>
          <a:p>
            <a:r>
              <a:rPr lang="en" sz="1400" u="sng" dirty="0">
                <a:solidFill>
                  <a:schemeClr val="hlink"/>
                </a:solidFill>
                <a:latin typeface="+mj-lt"/>
                <a:ea typeface="Calibri"/>
                <a:cs typeface="Calibri"/>
                <a:sym typeface="Calibri"/>
                <a:hlinkClick r:id="rId3"/>
              </a:rPr>
              <a:t>https://www.zuko.io/blog/which-form-fields-cause-the-biggest-ux-problems</a:t>
            </a:r>
            <a:endParaRPr sz="1400" dirty="0">
              <a:solidFill>
                <a:schemeClr val="dk1"/>
              </a:solidFill>
              <a:latin typeface="+mj-lt"/>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1282C-9FD9-0233-A338-9E6F840C9B2E}"/>
              </a:ext>
            </a:extLst>
          </p:cNvPr>
          <p:cNvSpPr>
            <a:spLocks noGrp="1"/>
          </p:cNvSpPr>
          <p:nvPr>
            <p:ph type="title"/>
          </p:nvPr>
        </p:nvSpPr>
        <p:spPr/>
        <p:txBody>
          <a:bodyPr/>
          <a:lstStyle/>
          <a:p>
            <a:r>
              <a:rPr lang="en-GB" dirty="0"/>
              <a:t>Before we look at any form, decide on a person</a:t>
            </a:r>
          </a:p>
        </p:txBody>
      </p:sp>
      <p:sp>
        <p:nvSpPr>
          <p:cNvPr id="3" name="Content Placeholder 2">
            <a:extLst>
              <a:ext uri="{FF2B5EF4-FFF2-40B4-BE49-F238E27FC236}">
                <a16:creationId xmlns:a16="http://schemas.microsoft.com/office/drawing/2014/main" id="{2E2374EF-2276-3C68-327C-5ED7342F921C}"/>
              </a:ext>
            </a:extLst>
          </p:cNvPr>
          <p:cNvSpPr>
            <a:spLocks noGrp="1"/>
          </p:cNvSpPr>
          <p:nvPr>
            <p:ph idx="1"/>
          </p:nvPr>
        </p:nvSpPr>
        <p:spPr/>
        <p:txBody>
          <a:bodyPr/>
          <a:lstStyle/>
          <a:p>
            <a:pPr marL="0" indent="0">
              <a:buNone/>
            </a:pPr>
            <a:r>
              <a:rPr lang="en-GB" dirty="0"/>
              <a:t>Write a ‘once upon a time’ story, filling in these blanks</a:t>
            </a:r>
          </a:p>
        </p:txBody>
      </p:sp>
      <p:sp>
        <p:nvSpPr>
          <p:cNvPr id="5" name="TextBox 4">
            <a:extLst>
              <a:ext uri="{FF2B5EF4-FFF2-40B4-BE49-F238E27FC236}">
                <a16:creationId xmlns:a16="http://schemas.microsoft.com/office/drawing/2014/main" id="{97A52ACF-1C95-D58B-08CF-FD65489ACC6F}"/>
              </a:ext>
            </a:extLst>
          </p:cNvPr>
          <p:cNvSpPr txBox="1"/>
          <p:nvPr/>
        </p:nvSpPr>
        <p:spPr>
          <a:xfrm>
            <a:off x="838201" y="2743200"/>
            <a:ext cx="11353799" cy="2597827"/>
          </a:xfrm>
          <a:prstGeom prst="rect">
            <a:avLst/>
          </a:prstGeom>
          <a:noFill/>
        </p:spPr>
        <p:txBody>
          <a:bodyPr wrap="square" rtlCol="0">
            <a:spAutoFit/>
          </a:bodyPr>
          <a:lstStyle/>
          <a:p>
            <a:pPr defTabSz="2689225">
              <a:lnSpc>
                <a:spcPct val="150000"/>
              </a:lnSpc>
              <a:tabLst>
                <a:tab pos="2422525" algn="l"/>
              </a:tabLst>
            </a:pPr>
            <a:r>
              <a:rPr lang="en-GB" sz="2800" dirty="0"/>
              <a:t>Today 	____________	(name of a person) </a:t>
            </a:r>
          </a:p>
          <a:p>
            <a:pPr defTabSz="2689225">
              <a:lnSpc>
                <a:spcPct val="150000"/>
              </a:lnSpc>
              <a:tabLst>
                <a:tab pos="2422525" algn="l"/>
              </a:tabLst>
            </a:pPr>
            <a:r>
              <a:rPr lang="en-GB" sz="2800" dirty="0"/>
              <a:t>decided to	 ____________	(do a task) </a:t>
            </a:r>
            <a:br>
              <a:rPr lang="en-GB" sz="2800" dirty="0"/>
            </a:br>
            <a:r>
              <a:rPr lang="en-GB" sz="2800" dirty="0"/>
              <a:t>because	____________ 	(reason for the task)</a:t>
            </a:r>
          </a:p>
          <a:p>
            <a:pPr defTabSz="2689225">
              <a:lnSpc>
                <a:spcPct val="150000"/>
              </a:lnSpc>
              <a:tabLst>
                <a:tab pos="2422525" algn="l"/>
              </a:tabLst>
            </a:pPr>
            <a:r>
              <a:rPr lang="en-GB" sz="2800" dirty="0"/>
              <a:t>Optional: add an adjective about how they felt about it</a:t>
            </a:r>
          </a:p>
        </p:txBody>
      </p:sp>
    </p:spTree>
    <p:extLst>
      <p:ext uri="{BB962C8B-B14F-4D97-AF65-F5344CB8AC3E}">
        <p14:creationId xmlns:p14="http://schemas.microsoft.com/office/powerpoint/2010/main" val="465930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69"/>
          <p:cNvSpPr txBox="1">
            <a:spLocks noGrp="1"/>
          </p:cNvSpPr>
          <p:nvPr>
            <p:ph type="title"/>
          </p:nvPr>
        </p:nvSpPr>
        <p:spPr>
          <a:xfrm>
            <a:off x="838200" y="365125"/>
            <a:ext cx="10515600" cy="1325600"/>
          </a:xfrm>
          <a:prstGeom prst="rect">
            <a:avLst/>
          </a:prstGeom>
        </p:spPr>
        <p:txBody>
          <a:bodyPr spcFirstLastPara="1" vert="horz" wrap="square" lIns="91433" tIns="45700" rIns="91433" bIns="45700" rtlCol="0" anchor="ctr" anchorCtr="0">
            <a:normAutofit/>
          </a:bodyPr>
          <a:lstStyle/>
          <a:p>
            <a:pPr>
              <a:spcBef>
                <a:spcPts val="0"/>
              </a:spcBef>
            </a:pPr>
            <a:r>
              <a:rPr lang="en" dirty="0"/>
              <a:t>Please help us: people with dyscalculia</a:t>
            </a:r>
            <a:endParaRPr dirty="0"/>
          </a:p>
        </p:txBody>
      </p:sp>
      <p:sp>
        <p:nvSpPr>
          <p:cNvPr id="428" name="Google Shape;428;p69"/>
          <p:cNvSpPr txBox="1">
            <a:spLocks noGrp="1"/>
          </p:cNvSpPr>
          <p:nvPr>
            <p:ph type="body" idx="1"/>
          </p:nvPr>
        </p:nvSpPr>
        <p:spPr>
          <a:xfrm>
            <a:off x="799500" y="1796599"/>
            <a:ext cx="10515600" cy="3349200"/>
          </a:xfrm>
          <a:prstGeom prst="rect">
            <a:avLst/>
          </a:prstGeom>
        </p:spPr>
        <p:txBody>
          <a:bodyPr spcFirstLastPara="1" vert="horz" wrap="square" lIns="91433" tIns="45700" rIns="91433" bIns="45700" rtlCol="0" anchor="t" anchorCtr="0">
            <a:normAutofit/>
          </a:bodyPr>
          <a:lstStyle/>
          <a:p>
            <a:pPr marL="609585" indent="-482588">
              <a:lnSpc>
                <a:spcPct val="100000"/>
              </a:lnSpc>
              <a:spcBef>
                <a:spcPts val="1600"/>
              </a:spcBef>
              <a:buSzPts val="2100"/>
              <a:buAutoNum type="arabicPeriod"/>
            </a:pPr>
            <a:r>
              <a:rPr lang="en" dirty="0"/>
              <a:t>If you already have a phone number for us, don’t ask again</a:t>
            </a:r>
            <a:endParaRPr dirty="0"/>
          </a:p>
          <a:p>
            <a:pPr marL="609585" indent="-482588">
              <a:lnSpc>
                <a:spcPct val="100000"/>
              </a:lnSpc>
              <a:spcBef>
                <a:spcPts val="0"/>
              </a:spcBef>
              <a:buSzPts val="2100"/>
              <a:buAutoNum type="arabicPeriod"/>
            </a:pPr>
            <a:r>
              <a:rPr lang="en" dirty="0"/>
              <a:t>Allow for typical characters such as + - ( ) and space</a:t>
            </a:r>
            <a:endParaRPr dirty="0"/>
          </a:p>
          <a:p>
            <a:pPr marL="609585" indent="-482588">
              <a:lnSpc>
                <a:spcPct val="100000"/>
              </a:lnSpc>
              <a:spcBef>
                <a:spcPts val="0"/>
              </a:spcBef>
              <a:buSzPts val="2100"/>
              <a:buAutoNum type="arabicPeriod"/>
            </a:pPr>
            <a:r>
              <a:rPr lang="en" dirty="0"/>
              <a:t>Be very specific in the error message</a:t>
            </a:r>
            <a:endParaRPr dirty="0"/>
          </a:p>
          <a:p>
            <a:pPr marL="609585" indent="-482588">
              <a:lnSpc>
                <a:spcPct val="100000"/>
              </a:lnSpc>
              <a:spcBef>
                <a:spcPts val="0"/>
              </a:spcBef>
              <a:buSzPts val="2100"/>
              <a:buAutoNum type="arabicPeriod"/>
            </a:pPr>
            <a:r>
              <a:rPr lang="en" dirty="0"/>
              <a:t>Give us extra time</a:t>
            </a:r>
          </a:p>
          <a:p>
            <a:pPr marL="609585" indent="-482588">
              <a:lnSpc>
                <a:spcPct val="100000"/>
              </a:lnSpc>
              <a:spcBef>
                <a:spcPts val="0"/>
              </a:spcBef>
              <a:buSzPts val="2100"/>
              <a:buFont typeface="Arial" panose="020B0604020202020204" pitchFamily="34" charset="0"/>
              <a:buAutoNum type="arabicPeriod"/>
            </a:pPr>
            <a:r>
              <a:rPr lang="en-US" dirty="0"/>
              <a:t>Let us copy/autocomplete the phone number into the form</a:t>
            </a:r>
          </a:p>
          <a:p>
            <a:pPr marL="609585" indent="-482588">
              <a:lnSpc>
                <a:spcPct val="100000"/>
              </a:lnSpc>
              <a:spcBef>
                <a:spcPts val="0"/>
              </a:spcBef>
              <a:buSzPts val="2100"/>
              <a:buAutoNum type="arabicPeriod"/>
            </a:pPr>
            <a:endParaRPr dirty="0"/>
          </a:p>
        </p:txBody>
      </p:sp>
      <p:sp>
        <p:nvSpPr>
          <p:cNvPr id="429" name="Google Shape;429;p69"/>
          <p:cNvSpPr txBox="1"/>
          <p:nvPr/>
        </p:nvSpPr>
        <p:spPr>
          <a:xfrm>
            <a:off x="6091442" y="5151708"/>
            <a:ext cx="5448325" cy="530525"/>
          </a:xfrm>
          <a:prstGeom prst="rect">
            <a:avLst/>
          </a:prstGeom>
          <a:noFill/>
          <a:ln>
            <a:noFill/>
          </a:ln>
        </p:spPr>
        <p:txBody>
          <a:bodyPr spcFirstLastPara="1" wrap="square" lIns="121900" tIns="121900" rIns="121900" bIns="121900" anchor="t" anchorCtr="0">
            <a:noAutofit/>
          </a:bodyPr>
          <a:lstStyle/>
          <a:p>
            <a:pPr algn="r">
              <a:lnSpc>
                <a:spcPct val="90000"/>
              </a:lnSpc>
              <a:spcBef>
                <a:spcPts val="1067"/>
              </a:spcBef>
            </a:pPr>
            <a:r>
              <a:rPr lang="en" sz="1450" dirty="0">
                <a:solidFill>
                  <a:schemeClr val="hlink"/>
                </a:solidFill>
                <a:ea typeface="+mn-lt"/>
                <a:cs typeface="+mn-lt"/>
                <a:hlinkClick r:id="rId3"/>
              </a:rPr>
              <a:t>https://accessiblenumbers.com/fill-in-the-information-you-have</a:t>
            </a:r>
            <a:r>
              <a:rPr lang="en" sz="1450" dirty="0">
                <a:solidFill>
                  <a:schemeClr val="hlink"/>
                </a:solidFill>
                <a:ea typeface="+mn-lt"/>
                <a:cs typeface="+mn-lt"/>
              </a:rPr>
              <a:t> </a:t>
            </a:r>
            <a:endParaRPr lang="en-US" dirty="0">
              <a:solidFill>
                <a:schemeClr val="hlink"/>
              </a:solidFill>
              <a:ea typeface="+mn-lt"/>
              <a:cs typeface="+mn-lt"/>
            </a:endParaRPr>
          </a:p>
        </p:txBody>
      </p:sp>
      <p:sp>
        <p:nvSpPr>
          <p:cNvPr id="430" name="Google Shape;430;p69"/>
          <p:cNvSpPr txBox="1"/>
          <p:nvPr/>
        </p:nvSpPr>
        <p:spPr>
          <a:xfrm>
            <a:off x="3743333" y="5697667"/>
            <a:ext cx="7960800" cy="444800"/>
          </a:xfrm>
          <a:prstGeom prst="rect">
            <a:avLst/>
          </a:prstGeom>
          <a:noFill/>
          <a:ln>
            <a:noFill/>
          </a:ln>
        </p:spPr>
        <p:txBody>
          <a:bodyPr spcFirstLastPara="1" wrap="square" lIns="121900" tIns="121900" rIns="121900" bIns="121900" anchor="t" anchorCtr="0">
            <a:noAutofit/>
          </a:bodyPr>
          <a:lstStyle/>
          <a:p>
            <a:pPr algn="r"/>
            <a:r>
              <a:rPr lang="en" sz="1450" dirty="0">
                <a:solidFill>
                  <a:schemeClr val="hlink"/>
                </a:solidFill>
                <a:ea typeface="+mn-lt"/>
                <a:cs typeface="+mn-lt"/>
                <a:hlinkClick r:id="rId4"/>
              </a:rPr>
              <a:t>https://baymard.com/blog/adaptive-validation-error-messages</a:t>
            </a:r>
            <a:r>
              <a:rPr lang="en" sz="1450" dirty="0">
                <a:solidFill>
                  <a:schemeClr val="hlink"/>
                </a:solidFill>
                <a:ea typeface="+mn-lt"/>
                <a:cs typeface="+mn-lt"/>
              </a:rPr>
              <a:t> </a:t>
            </a:r>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8" name="Google Shape;188;p33"/>
          <p:cNvSpPr txBox="1">
            <a:spLocks noGrp="1"/>
          </p:cNvSpPr>
          <p:nvPr>
            <p:ph type="body" idx="2"/>
          </p:nvPr>
        </p:nvSpPr>
        <p:spPr>
          <a:xfrm>
            <a:off x="274100" y="1582433"/>
            <a:ext cx="4011200" cy="3372400"/>
          </a:xfrm>
          <a:prstGeom prst="rect">
            <a:avLst/>
          </a:prstGeom>
          <a:noFill/>
          <a:ln>
            <a:noFill/>
          </a:ln>
        </p:spPr>
        <p:txBody>
          <a:bodyPr spcFirstLastPara="1" vert="horz" wrap="square" lIns="91433" tIns="45700" rIns="91433" bIns="45700" rtlCol="0" anchor="t" anchorCtr="0">
            <a:normAutofit/>
          </a:bodyPr>
          <a:lstStyle/>
          <a:p>
            <a:pPr marL="0" indent="0">
              <a:spcBef>
                <a:spcPts val="0"/>
              </a:spcBef>
            </a:pPr>
            <a:r>
              <a:rPr lang="en"/>
              <a:t>Takeaway</a:t>
            </a:r>
            <a:endParaRPr/>
          </a:p>
        </p:txBody>
      </p:sp>
      <p:sp>
        <p:nvSpPr>
          <p:cNvPr id="187" name="Google Shape;187;p33"/>
          <p:cNvSpPr txBox="1">
            <a:spLocks noGrp="1"/>
          </p:cNvSpPr>
          <p:nvPr>
            <p:ph type="body" idx="1"/>
          </p:nvPr>
        </p:nvSpPr>
        <p:spPr>
          <a:xfrm>
            <a:off x="4864800" y="1582433"/>
            <a:ext cx="6224732" cy="4365200"/>
          </a:xfrm>
          <a:prstGeom prst="rect">
            <a:avLst/>
          </a:prstGeom>
          <a:noFill/>
          <a:ln>
            <a:noFill/>
          </a:ln>
        </p:spPr>
        <p:txBody>
          <a:bodyPr spcFirstLastPara="1" vert="horz" wrap="square" lIns="91433" tIns="45700" rIns="91433" bIns="45700" rtlCol="0" anchor="t" anchorCtr="0">
            <a:normAutofit/>
          </a:bodyPr>
          <a:lstStyle/>
          <a:p>
            <a:pPr marL="0" indent="0">
              <a:spcBef>
                <a:spcPts val="0"/>
              </a:spcBef>
            </a:pPr>
            <a:r>
              <a:rPr lang="en-GB" dirty="0"/>
              <a:t>Include disabled people and people with disabilities in your team</a:t>
            </a:r>
          </a:p>
          <a:p>
            <a:pPr marL="0" indent="0">
              <a:spcBef>
                <a:spcPts val="0"/>
              </a:spcBef>
            </a:pPr>
            <a:endParaRPr lang="en-GB" dirty="0"/>
          </a:p>
          <a:p>
            <a:pPr marL="0" indent="0">
              <a:spcBef>
                <a:spcPts val="0"/>
              </a:spcBef>
            </a:pPr>
            <a:r>
              <a:rPr lang="en-GB" dirty="0"/>
              <a:t>Diversity wins</a:t>
            </a:r>
            <a:endParaRPr dirty="0"/>
          </a:p>
        </p:txBody>
      </p:sp>
    </p:spTree>
    <p:extLst>
      <p:ext uri="{BB962C8B-B14F-4D97-AF65-F5344CB8AC3E}">
        <p14:creationId xmlns:p14="http://schemas.microsoft.com/office/powerpoint/2010/main" val="16924608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7"/>
          <p:cNvSpPr txBox="1">
            <a:spLocks noGrp="1"/>
          </p:cNvSpPr>
          <p:nvPr>
            <p:ph type="title"/>
          </p:nvPr>
        </p:nvSpPr>
        <p:spPr>
          <a:xfrm>
            <a:off x="838200" y="365125"/>
            <a:ext cx="10515600" cy="1325600"/>
          </a:xfrm>
          <a:prstGeom prst="rect">
            <a:avLst/>
          </a:prstGeom>
          <a:noFill/>
          <a:ln>
            <a:noFill/>
          </a:ln>
        </p:spPr>
        <p:txBody>
          <a:bodyPr spcFirstLastPara="1" vert="horz" wrap="square" lIns="91433" tIns="45700" rIns="91433" bIns="45700" rtlCol="0" anchor="ctr" anchorCtr="0">
            <a:normAutofit/>
          </a:bodyPr>
          <a:lstStyle/>
          <a:p>
            <a:pPr>
              <a:spcBef>
                <a:spcPts val="0"/>
              </a:spcBef>
              <a:buClr>
                <a:srgbClr val="009999"/>
              </a:buClr>
              <a:buSzPts val="3300"/>
            </a:pPr>
            <a:r>
              <a:rPr lang="en"/>
              <a:t>Agenda</a:t>
            </a:r>
            <a:endParaRPr/>
          </a:p>
        </p:txBody>
      </p:sp>
      <p:sp>
        <p:nvSpPr>
          <p:cNvPr id="126" name="Google Shape;126;p27"/>
          <p:cNvSpPr txBox="1">
            <a:spLocks noGrp="1"/>
          </p:cNvSpPr>
          <p:nvPr>
            <p:ph type="body" idx="1"/>
          </p:nvPr>
        </p:nvSpPr>
        <p:spPr>
          <a:xfrm>
            <a:off x="838200" y="1825625"/>
            <a:ext cx="10515600" cy="4351200"/>
          </a:xfrm>
          <a:prstGeom prst="rect">
            <a:avLst/>
          </a:prstGeom>
          <a:noFill/>
          <a:ln>
            <a:noFill/>
          </a:ln>
        </p:spPr>
        <p:txBody>
          <a:bodyPr spcFirstLastPara="1" vert="horz" wrap="square" lIns="91433" tIns="45700" rIns="91433" bIns="45700" rtlCol="0" anchor="t" anchorCtr="0">
            <a:normAutofit/>
          </a:bodyPr>
          <a:lstStyle/>
          <a:p>
            <a:pPr marL="0" indent="0" defTabSz="594769">
              <a:lnSpc>
                <a:spcPct val="100000"/>
              </a:lnSpc>
              <a:spcBef>
                <a:spcPts val="0"/>
              </a:spcBef>
              <a:buClr>
                <a:srgbClr val="262626"/>
              </a:buClr>
              <a:buSzPts val="2100"/>
              <a:buNone/>
            </a:pPr>
            <a:r>
              <a:rPr lang="en" dirty="0">
                <a:solidFill>
                  <a:srgbClr val="009999"/>
                </a:solidFill>
                <a:sym typeface="Wingdings" panose="05000000000000000000" pitchFamily="2" charset="2"/>
              </a:rPr>
              <a:t></a:t>
            </a:r>
            <a:r>
              <a:rPr lang="en" dirty="0">
                <a:solidFill>
                  <a:srgbClr val="009999"/>
                </a:solidFill>
              </a:rPr>
              <a:t>	</a:t>
            </a:r>
            <a:r>
              <a:rPr lang="en" dirty="0">
                <a:solidFill>
                  <a:srgbClr val="62C0C0"/>
                </a:solidFill>
              </a:rPr>
              <a:t>Introduction</a:t>
            </a:r>
          </a:p>
          <a:p>
            <a:pPr marL="0" indent="0" defTabSz="594769">
              <a:lnSpc>
                <a:spcPct val="100000"/>
              </a:lnSpc>
              <a:spcBef>
                <a:spcPts val="0"/>
              </a:spcBef>
              <a:buClr>
                <a:srgbClr val="262626"/>
              </a:buClr>
              <a:buSzPts val="2100"/>
              <a:buNone/>
            </a:pPr>
            <a:r>
              <a:rPr lang="en" dirty="0">
                <a:solidFill>
                  <a:srgbClr val="009999"/>
                </a:solidFill>
                <a:sym typeface="Wingdings" panose="05000000000000000000" pitchFamily="2" charset="2"/>
              </a:rPr>
              <a:t> </a:t>
            </a:r>
            <a:r>
              <a:rPr lang="en-US" dirty="0">
                <a:solidFill>
                  <a:schemeClr val="tx1"/>
                </a:solidFill>
              </a:rPr>
              <a:t>	</a:t>
            </a:r>
            <a:r>
              <a:rPr lang="en-US" dirty="0">
                <a:solidFill>
                  <a:srgbClr val="62C0C0"/>
                </a:solidFill>
              </a:rPr>
              <a:t>Challenge 1:	Think about types of disability</a:t>
            </a:r>
          </a:p>
          <a:p>
            <a:pPr marL="0" indent="0" defTabSz="594769">
              <a:lnSpc>
                <a:spcPct val="100000"/>
              </a:lnSpc>
              <a:spcBef>
                <a:spcPts val="0"/>
              </a:spcBef>
              <a:buClr>
                <a:srgbClr val="262626"/>
              </a:buClr>
              <a:buSzPts val="2100"/>
              <a:buNone/>
            </a:pPr>
            <a:r>
              <a:rPr lang="en" dirty="0">
                <a:solidFill>
                  <a:srgbClr val="009999"/>
                </a:solidFill>
                <a:sym typeface="Wingdings" panose="05000000000000000000" pitchFamily="2" charset="2"/>
              </a:rPr>
              <a:t> </a:t>
            </a:r>
            <a:r>
              <a:rPr lang="en" dirty="0">
                <a:solidFill>
                  <a:schemeClr val="tx1"/>
                </a:solidFill>
              </a:rPr>
              <a:t>	</a:t>
            </a:r>
            <a:r>
              <a:rPr lang="en" dirty="0">
                <a:solidFill>
                  <a:srgbClr val="62C0C0"/>
                </a:solidFill>
              </a:rPr>
              <a:t>Challenge 2: 	Use the Web Content Accessibility Guidelines</a:t>
            </a:r>
            <a:endParaRPr dirty="0">
              <a:solidFill>
                <a:srgbClr val="62C0C0"/>
              </a:solidFill>
            </a:endParaRPr>
          </a:p>
          <a:p>
            <a:pPr marL="0" indent="0" defTabSz="594769">
              <a:lnSpc>
                <a:spcPct val="100000"/>
              </a:lnSpc>
              <a:spcBef>
                <a:spcPts val="0"/>
              </a:spcBef>
              <a:buClr>
                <a:srgbClr val="262626"/>
              </a:buClr>
              <a:buSzPts val="2100"/>
              <a:buNone/>
            </a:pPr>
            <a:r>
              <a:rPr lang="en" dirty="0">
                <a:solidFill>
                  <a:srgbClr val="009999"/>
                </a:solidFill>
                <a:sym typeface="Wingdings" panose="05000000000000000000" pitchFamily="2" charset="2"/>
              </a:rPr>
              <a:t> </a:t>
            </a:r>
            <a:r>
              <a:rPr lang="en" dirty="0">
                <a:solidFill>
                  <a:schemeClr val="tx1"/>
                </a:solidFill>
              </a:rPr>
              <a:t>	</a:t>
            </a:r>
            <a:r>
              <a:rPr lang="en" dirty="0">
                <a:solidFill>
                  <a:srgbClr val="62C0C0"/>
                </a:solidFill>
              </a:rPr>
              <a:t>Challenge 3:	</a:t>
            </a:r>
            <a:r>
              <a:rPr lang="en-US" dirty="0">
                <a:solidFill>
                  <a:srgbClr val="62C0C0"/>
                </a:solidFill>
              </a:rPr>
              <a:t>Use a Web Design System</a:t>
            </a:r>
          </a:p>
          <a:p>
            <a:pPr marL="0" indent="0" defTabSz="594769">
              <a:lnSpc>
                <a:spcPct val="100000"/>
              </a:lnSpc>
              <a:spcBef>
                <a:spcPts val="0"/>
              </a:spcBef>
              <a:buClr>
                <a:srgbClr val="262626"/>
              </a:buClr>
              <a:buSzPts val="2100"/>
              <a:buNone/>
            </a:pPr>
            <a:r>
              <a:rPr lang="en" dirty="0">
                <a:solidFill>
                  <a:srgbClr val="009999"/>
                </a:solidFill>
                <a:sym typeface="Wingdings" panose="05000000000000000000" pitchFamily="2" charset="2"/>
              </a:rPr>
              <a:t> </a:t>
            </a:r>
            <a:r>
              <a:rPr lang="en-US" dirty="0">
                <a:solidFill>
                  <a:schemeClr val="tx1"/>
                </a:solidFill>
              </a:rPr>
              <a:t>	</a:t>
            </a:r>
            <a:r>
              <a:rPr lang="en-US" dirty="0">
                <a:solidFill>
                  <a:srgbClr val="62C0C0"/>
                </a:solidFill>
              </a:rPr>
              <a:t>Challenge 4: 	Think about why we ask for a phone number</a:t>
            </a:r>
          </a:p>
          <a:p>
            <a:pPr marL="0" indent="0" defTabSz="594769">
              <a:lnSpc>
                <a:spcPct val="100000"/>
              </a:lnSpc>
              <a:spcBef>
                <a:spcPts val="0"/>
              </a:spcBef>
              <a:buClr>
                <a:srgbClr val="262626"/>
              </a:buClr>
              <a:buSzPts val="2100"/>
              <a:buNone/>
            </a:pPr>
            <a:r>
              <a:rPr lang="en" dirty="0">
                <a:solidFill>
                  <a:srgbClr val="009999"/>
                </a:solidFill>
                <a:sym typeface="Wingdings" panose="05000000000000000000" pitchFamily="2" charset="2"/>
              </a:rPr>
              <a:t> </a:t>
            </a:r>
            <a:r>
              <a:rPr lang="en" dirty="0">
                <a:solidFill>
                  <a:schemeClr val="tx1"/>
                </a:solidFill>
              </a:rPr>
              <a:t>	</a:t>
            </a:r>
            <a:r>
              <a:rPr lang="en" dirty="0">
                <a:solidFill>
                  <a:srgbClr val="62C0C0"/>
                </a:solidFill>
              </a:rPr>
              <a:t>Challenge 5:	Make a question protocol</a:t>
            </a:r>
            <a:endParaRPr dirty="0">
              <a:solidFill>
                <a:srgbClr val="62C0C0"/>
              </a:solidFill>
            </a:endParaRPr>
          </a:p>
          <a:p>
            <a:pPr marL="0" indent="0" defTabSz="594769">
              <a:lnSpc>
                <a:spcPct val="100000"/>
              </a:lnSpc>
              <a:spcBef>
                <a:spcPts val="0"/>
              </a:spcBef>
              <a:buClr>
                <a:srgbClr val="262626"/>
              </a:buClr>
              <a:buSzPts val="2100"/>
              <a:buNone/>
            </a:pPr>
            <a:r>
              <a:rPr lang="en" dirty="0">
                <a:solidFill>
                  <a:srgbClr val="009999"/>
                </a:solidFill>
                <a:sym typeface="Wingdings" panose="05000000000000000000" pitchFamily="2" charset="2"/>
              </a:rPr>
              <a:t> </a:t>
            </a:r>
            <a:r>
              <a:rPr lang="en" dirty="0">
                <a:solidFill>
                  <a:schemeClr val="tx1"/>
                </a:solidFill>
              </a:rPr>
              <a:t>	</a:t>
            </a:r>
            <a:r>
              <a:rPr lang="en" dirty="0">
                <a:solidFill>
                  <a:srgbClr val="62C0C0"/>
                </a:solidFill>
              </a:rPr>
              <a:t>Challenge 6:	Make a prototype</a:t>
            </a:r>
          </a:p>
          <a:p>
            <a:pPr marL="0" indent="0" defTabSz="594769">
              <a:lnSpc>
                <a:spcPct val="100000"/>
              </a:lnSpc>
              <a:spcBef>
                <a:spcPts val="0"/>
              </a:spcBef>
              <a:buSzPts val="2100"/>
              <a:buNone/>
            </a:pPr>
            <a:r>
              <a:rPr lang="en" dirty="0">
                <a:solidFill>
                  <a:schemeClr val="tx1"/>
                </a:solidFill>
              </a:rPr>
              <a:t>	Challenge 7:	Think about implementation (and code)</a:t>
            </a:r>
            <a:endParaRPr dirty="0">
              <a:solidFill>
                <a:schemeClr val="tx1"/>
              </a:solidFill>
            </a:endParaRPr>
          </a:p>
          <a:p>
            <a:pPr marL="0" indent="0" defTabSz="594769">
              <a:lnSpc>
                <a:spcPct val="100000"/>
              </a:lnSpc>
              <a:spcBef>
                <a:spcPts val="0"/>
              </a:spcBef>
              <a:buSzPts val="2100"/>
              <a:buNone/>
            </a:pPr>
            <a:r>
              <a:rPr lang="en" dirty="0">
                <a:solidFill>
                  <a:schemeClr val="tx1"/>
                </a:solidFill>
              </a:rPr>
              <a:t>	Wrap up</a:t>
            </a:r>
            <a:endParaRPr dirty="0">
              <a:solidFill>
                <a:schemeClr val="tx1"/>
              </a:solidFill>
            </a:endParaRPr>
          </a:p>
        </p:txBody>
      </p:sp>
    </p:spTree>
    <p:extLst>
      <p:ext uri="{BB962C8B-B14F-4D97-AF65-F5344CB8AC3E}">
        <p14:creationId xmlns:p14="http://schemas.microsoft.com/office/powerpoint/2010/main" val="2708145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6ABFF-3276-D991-7A1F-E62F6B497543}"/>
              </a:ext>
            </a:extLst>
          </p:cNvPr>
          <p:cNvSpPr>
            <a:spLocks noGrp="1"/>
          </p:cNvSpPr>
          <p:nvPr>
            <p:ph type="title"/>
          </p:nvPr>
        </p:nvSpPr>
        <p:spPr/>
        <p:txBody>
          <a:bodyPr/>
          <a:lstStyle/>
          <a:p>
            <a:r>
              <a:rPr lang="en-GB" dirty="0"/>
              <a:t>Code must work correctly, too</a:t>
            </a:r>
          </a:p>
        </p:txBody>
      </p:sp>
      <p:sp>
        <p:nvSpPr>
          <p:cNvPr id="3" name="Content Placeholder 2">
            <a:extLst>
              <a:ext uri="{FF2B5EF4-FFF2-40B4-BE49-F238E27FC236}">
                <a16:creationId xmlns:a16="http://schemas.microsoft.com/office/drawing/2014/main" id="{82FDB6C3-D565-E694-9C04-C7D211670E92}"/>
              </a:ext>
            </a:extLst>
          </p:cNvPr>
          <p:cNvSpPr>
            <a:spLocks noGrp="1"/>
          </p:cNvSpPr>
          <p:nvPr>
            <p:ph idx="1"/>
          </p:nvPr>
        </p:nvSpPr>
        <p:spPr>
          <a:xfrm>
            <a:off x="838200" y="1825625"/>
            <a:ext cx="5762625" cy="4351338"/>
          </a:xfrm>
        </p:spPr>
        <p:txBody>
          <a:bodyPr vert="horz" lIns="91440" tIns="45720" rIns="91440" bIns="45720" rtlCol="0" anchor="t">
            <a:normAutofit/>
          </a:bodyPr>
          <a:lstStyle/>
          <a:p>
            <a:pPr marL="0" indent="0">
              <a:buNone/>
            </a:pPr>
            <a:r>
              <a:rPr lang="en-GB" dirty="0"/>
              <a:t>Even if you design something right, it can be coded in an inaccessible way</a:t>
            </a:r>
            <a:endParaRPr lang="en-US" dirty="0"/>
          </a:p>
          <a:p>
            <a:pPr marL="0" indent="0">
              <a:buNone/>
            </a:pPr>
            <a:r>
              <a:rPr lang="en-US" dirty="0">
                <a:latin typeface="Arial"/>
                <a:cs typeface="Arial"/>
              </a:rPr>
              <a:t>There is a community group collecting examples on</a:t>
            </a:r>
            <a:r>
              <a:rPr lang="en-US" dirty="0">
                <a:solidFill>
                  <a:srgbClr val="262626"/>
                </a:solidFill>
                <a:latin typeface="Arial"/>
                <a:cs typeface="Arial"/>
              </a:rPr>
              <a:t> </a:t>
            </a:r>
          </a:p>
          <a:p>
            <a:pPr marL="0" indent="0">
              <a:buNone/>
            </a:pPr>
            <a:r>
              <a:rPr lang="en-GB" dirty="0">
                <a:solidFill>
                  <a:srgbClr val="0563C1"/>
                </a:solidFill>
                <a:latin typeface="Arial"/>
                <a:cs typeface="Arial"/>
                <a:hlinkClick r:id="rId2"/>
              </a:rPr>
              <a:t>https://x-govuk.github.io/govuk-accessibility-mistakes-forms</a:t>
            </a:r>
            <a:r>
              <a:rPr lang="en-GB" dirty="0">
                <a:latin typeface="Arial"/>
                <a:cs typeface="Arial"/>
              </a:rPr>
              <a:t> </a:t>
            </a:r>
            <a:endParaRPr lang="en-US" dirty="0">
              <a:latin typeface="Arial"/>
              <a:cs typeface="Arial"/>
            </a:endParaRPr>
          </a:p>
          <a:p>
            <a:pPr marL="0" indent="0">
              <a:buNone/>
            </a:pPr>
            <a:endParaRPr lang="en-US" dirty="0"/>
          </a:p>
        </p:txBody>
      </p:sp>
      <p:pic>
        <p:nvPicPr>
          <p:cNvPr id="4" name="Picture 3" descr="A page from the UK government advice on accessibility. It reads Do not code lists as tables, and gives examples of designs that cause barriers, as well as an improved version. ">
            <a:extLst>
              <a:ext uri="{FF2B5EF4-FFF2-40B4-BE49-F238E27FC236}">
                <a16:creationId xmlns:a16="http://schemas.microsoft.com/office/drawing/2014/main" id="{82A9F7C9-CFE5-1300-3A4C-71A36F2614A8}"/>
              </a:ext>
            </a:extLst>
          </p:cNvPr>
          <p:cNvPicPr>
            <a:picLocks noChangeAspect="1"/>
          </p:cNvPicPr>
          <p:nvPr/>
        </p:nvPicPr>
        <p:blipFill>
          <a:blip r:embed="rId3"/>
          <a:stretch>
            <a:fillRect/>
          </a:stretch>
        </p:blipFill>
        <p:spPr>
          <a:xfrm>
            <a:off x="7591425" y="0"/>
            <a:ext cx="4019550" cy="6858000"/>
          </a:xfrm>
          <a:prstGeom prst="rect">
            <a:avLst/>
          </a:prstGeom>
        </p:spPr>
      </p:pic>
    </p:spTree>
    <p:extLst>
      <p:ext uri="{BB962C8B-B14F-4D97-AF65-F5344CB8AC3E}">
        <p14:creationId xmlns:p14="http://schemas.microsoft.com/office/powerpoint/2010/main" val="21876593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54D31-713D-0204-57C7-001BEEE14AB6}"/>
              </a:ext>
            </a:extLst>
          </p:cNvPr>
          <p:cNvSpPr>
            <a:spLocks noGrp="1"/>
          </p:cNvSpPr>
          <p:nvPr>
            <p:ph type="title"/>
          </p:nvPr>
        </p:nvSpPr>
        <p:spPr>
          <a:xfrm>
            <a:off x="839788" y="457199"/>
            <a:ext cx="3932237" cy="1848255"/>
          </a:xfrm>
        </p:spPr>
        <p:txBody>
          <a:bodyPr>
            <a:normAutofit fontScale="90000"/>
          </a:bodyPr>
          <a:lstStyle/>
          <a:p>
            <a:r>
              <a:rPr lang="en-GB" dirty="0"/>
              <a:t>Adam </a:t>
            </a:r>
            <a:r>
              <a:rPr lang="en-GB" dirty="0" err="1"/>
              <a:t>Liptrot’s</a:t>
            </a:r>
            <a:r>
              <a:rPr lang="en-GB" dirty="0"/>
              <a:t>  pattern checker</a:t>
            </a:r>
            <a:br>
              <a:rPr lang="en-GB" dirty="0"/>
            </a:br>
            <a:r>
              <a:rPr lang="en-GB" dirty="0"/>
              <a:t>is a massive help</a:t>
            </a:r>
          </a:p>
        </p:txBody>
      </p:sp>
      <p:sp>
        <p:nvSpPr>
          <p:cNvPr id="4" name="Text Placeholder 3">
            <a:extLst>
              <a:ext uri="{FF2B5EF4-FFF2-40B4-BE49-F238E27FC236}">
                <a16:creationId xmlns:a16="http://schemas.microsoft.com/office/drawing/2014/main" id="{78CC9777-40EA-8108-6F06-B4DB239D4F2D}"/>
              </a:ext>
            </a:extLst>
          </p:cNvPr>
          <p:cNvSpPr>
            <a:spLocks noGrp="1"/>
          </p:cNvSpPr>
          <p:nvPr>
            <p:ph type="body" sz="half" idx="2"/>
          </p:nvPr>
        </p:nvSpPr>
        <p:spPr>
          <a:xfrm>
            <a:off x="839788" y="2869660"/>
            <a:ext cx="3932237" cy="2999328"/>
          </a:xfrm>
        </p:spPr>
        <p:txBody>
          <a:bodyPr vert="horz" lIns="91440" tIns="45720" rIns="91440" bIns="45720" rtlCol="0" anchor="t">
            <a:normAutofit/>
          </a:bodyPr>
          <a:lstStyle/>
          <a:p>
            <a:r>
              <a:rPr lang="en-GB" dirty="0">
                <a:latin typeface="Arial"/>
                <a:cs typeface="Arial"/>
                <a:hlinkClick r:id="rId2"/>
              </a:rPr>
              <a:t>https://liptrot.org/pattern-checker/</a:t>
            </a:r>
            <a:r>
              <a:rPr lang="en-GB" dirty="0">
                <a:latin typeface="Arial"/>
                <a:cs typeface="Arial"/>
              </a:rPr>
              <a:t> </a:t>
            </a:r>
            <a:endParaRPr lang="en-US"/>
          </a:p>
        </p:txBody>
      </p:sp>
      <p:pic>
        <p:nvPicPr>
          <p:cNvPr id="6" name="Picture 5" descr="Pattern checker&#10;&#10;What is it?&#10;&#10;Pattern Checker is a Chrome extension to help teams implementing the GOV.UK design patterns and HMRC design patterns make their services a little more accessible.&#10;&#10;Issue highlighting&#10;Like other accessibility plugins it is run on a page in the browser. It will then highlight possible issues with the page. Each issue has a link which explains more about the issue.">
            <a:extLst>
              <a:ext uri="{FF2B5EF4-FFF2-40B4-BE49-F238E27FC236}">
                <a16:creationId xmlns:a16="http://schemas.microsoft.com/office/drawing/2014/main" id="{3FD784B5-DD84-659D-6A61-D9B1B18C2300}"/>
              </a:ext>
            </a:extLst>
          </p:cNvPr>
          <p:cNvPicPr>
            <a:picLocks noChangeAspect="1"/>
          </p:cNvPicPr>
          <p:nvPr/>
        </p:nvPicPr>
        <p:blipFill rotWithShape="1">
          <a:blip r:embed="rId3"/>
          <a:srcRect r="4762"/>
          <a:stretch/>
        </p:blipFill>
        <p:spPr>
          <a:xfrm>
            <a:off x="6426752" y="0"/>
            <a:ext cx="5645285" cy="6858000"/>
          </a:xfrm>
          <a:prstGeom prst="rect">
            <a:avLst/>
          </a:prstGeom>
          <a:ln>
            <a:solidFill>
              <a:schemeClr val="accent1"/>
            </a:solidFill>
          </a:ln>
        </p:spPr>
      </p:pic>
    </p:spTree>
    <p:extLst>
      <p:ext uri="{BB962C8B-B14F-4D97-AF65-F5344CB8AC3E}">
        <p14:creationId xmlns:p14="http://schemas.microsoft.com/office/powerpoint/2010/main" val="11351196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7"/>
          <p:cNvSpPr txBox="1">
            <a:spLocks noGrp="1"/>
          </p:cNvSpPr>
          <p:nvPr>
            <p:ph type="title"/>
          </p:nvPr>
        </p:nvSpPr>
        <p:spPr>
          <a:xfrm>
            <a:off x="838200" y="365125"/>
            <a:ext cx="10515600" cy="1325600"/>
          </a:xfrm>
          <a:prstGeom prst="rect">
            <a:avLst/>
          </a:prstGeom>
          <a:noFill/>
          <a:ln>
            <a:noFill/>
          </a:ln>
        </p:spPr>
        <p:txBody>
          <a:bodyPr spcFirstLastPara="1" vert="horz" wrap="square" lIns="91433" tIns="45700" rIns="91433" bIns="45700" rtlCol="0" anchor="ctr" anchorCtr="0">
            <a:normAutofit/>
          </a:bodyPr>
          <a:lstStyle/>
          <a:p>
            <a:pPr>
              <a:spcBef>
                <a:spcPts val="0"/>
              </a:spcBef>
              <a:buClr>
                <a:srgbClr val="009999"/>
              </a:buClr>
              <a:buSzPts val="3300"/>
            </a:pPr>
            <a:r>
              <a:rPr lang="en"/>
              <a:t>Agenda</a:t>
            </a:r>
            <a:endParaRPr/>
          </a:p>
        </p:txBody>
      </p:sp>
      <p:sp>
        <p:nvSpPr>
          <p:cNvPr id="126" name="Google Shape;126;p27"/>
          <p:cNvSpPr txBox="1">
            <a:spLocks noGrp="1"/>
          </p:cNvSpPr>
          <p:nvPr>
            <p:ph type="body" idx="1"/>
          </p:nvPr>
        </p:nvSpPr>
        <p:spPr>
          <a:xfrm>
            <a:off x="838200" y="1825625"/>
            <a:ext cx="10515600" cy="4351200"/>
          </a:xfrm>
          <a:prstGeom prst="rect">
            <a:avLst/>
          </a:prstGeom>
          <a:noFill/>
          <a:ln>
            <a:noFill/>
          </a:ln>
        </p:spPr>
        <p:txBody>
          <a:bodyPr spcFirstLastPara="1" vert="horz" wrap="square" lIns="91433" tIns="45700" rIns="91433" bIns="45700" rtlCol="0" anchor="t" anchorCtr="0">
            <a:normAutofit/>
          </a:bodyPr>
          <a:lstStyle/>
          <a:p>
            <a:pPr marL="0" indent="0" defTabSz="594769">
              <a:lnSpc>
                <a:spcPct val="100000"/>
              </a:lnSpc>
              <a:spcBef>
                <a:spcPts val="0"/>
              </a:spcBef>
              <a:buClr>
                <a:srgbClr val="262626"/>
              </a:buClr>
              <a:buSzPts val="2100"/>
              <a:buNone/>
            </a:pPr>
            <a:r>
              <a:rPr lang="en" dirty="0">
                <a:solidFill>
                  <a:srgbClr val="009999"/>
                </a:solidFill>
                <a:sym typeface="Wingdings" panose="05000000000000000000" pitchFamily="2" charset="2"/>
              </a:rPr>
              <a:t></a:t>
            </a:r>
            <a:r>
              <a:rPr lang="en" dirty="0">
                <a:solidFill>
                  <a:srgbClr val="009999"/>
                </a:solidFill>
              </a:rPr>
              <a:t>	</a:t>
            </a:r>
            <a:r>
              <a:rPr lang="en" dirty="0">
                <a:solidFill>
                  <a:srgbClr val="62C0C0"/>
                </a:solidFill>
              </a:rPr>
              <a:t>Introduction</a:t>
            </a:r>
          </a:p>
          <a:p>
            <a:pPr marL="0" indent="0" defTabSz="594769">
              <a:lnSpc>
                <a:spcPct val="100000"/>
              </a:lnSpc>
              <a:spcBef>
                <a:spcPts val="0"/>
              </a:spcBef>
              <a:buClr>
                <a:srgbClr val="262626"/>
              </a:buClr>
              <a:buSzPts val="2100"/>
              <a:buNone/>
            </a:pPr>
            <a:r>
              <a:rPr lang="en" dirty="0">
                <a:solidFill>
                  <a:srgbClr val="009999"/>
                </a:solidFill>
                <a:sym typeface="Wingdings" panose="05000000000000000000" pitchFamily="2" charset="2"/>
              </a:rPr>
              <a:t> </a:t>
            </a:r>
            <a:r>
              <a:rPr lang="en-US" dirty="0">
                <a:solidFill>
                  <a:schemeClr val="tx1"/>
                </a:solidFill>
              </a:rPr>
              <a:t>	</a:t>
            </a:r>
            <a:r>
              <a:rPr lang="en-US" dirty="0">
                <a:solidFill>
                  <a:srgbClr val="62C0C0"/>
                </a:solidFill>
              </a:rPr>
              <a:t>Challenge 1:	Think about types of disability</a:t>
            </a:r>
          </a:p>
          <a:p>
            <a:pPr marL="0" indent="0" defTabSz="594769">
              <a:lnSpc>
                <a:spcPct val="100000"/>
              </a:lnSpc>
              <a:spcBef>
                <a:spcPts val="0"/>
              </a:spcBef>
              <a:buClr>
                <a:srgbClr val="262626"/>
              </a:buClr>
              <a:buSzPts val="2100"/>
              <a:buNone/>
            </a:pPr>
            <a:r>
              <a:rPr lang="en" dirty="0">
                <a:solidFill>
                  <a:srgbClr val="009999"/>
                </a:solidFill>
                <a:sym typeface="Wingdings" panose="05000000000000000000" pitchFamily="2" charset="2"/>
              </a:rPr>
              <a:t> </a:t>
            </a:r>
            <a:r>
              <a:rPr lang="en" dirty="0">
                <a:solidFill>
                  <a:schemeClr val="tx1"/>
                </a:solidFill>
              </a:rPr>
              <a:t>	</a:t>
            </a:r>
            <a:r>
              <a:rPr lang="en" dirty="0">
                <a:solidFill>
                  <a:srgbClr val="62C0C0"/>
                </a:solidFill>
              </a:rPr>
              <a:t>Challenge 2: 	Use the Web Content Accessibility Guidelines</a:t>
            </a:r>
            <a:endParaRPr dirty="0">
              <a:solidFill>
                <a:srgbClr val="62C0C0"/>
              </a:solidFill>
            </a:endParaRPr>
          </a:p>
          <a:p>
            <a:pPr marL="0" indent="0" defTabSz="594769">
              <a:lnSpc>
                <a:spcPct val="100000"/>
              </a:lnSpc>
              <a:spcBef>
                <a:spcPts val="0"/>
              </a:spcBef>
              <a:buClr>
                <a:srgbClr val="262626"/>
              </a:buClr>
              <a:buSzPts val="2100"/>
              <a:buNone/>
            </a:pPr>
            <a:r>
              <a:rPr lang="en" dirty="0">
                <a:solidFill>
                  <a:srgbClr val="009999"/>
                </a:solidFill>
                <a:sym typeface="Wingdings" panose="05000000000000000000" pitchFamily="2" charset="2"/>
              </a:rPr>
              <a:t> </a:t>
            </a:r>
            <a:r>
              <a:rPr lang="en" dirty="0">
                <a:solidFill>
                  <a:schemeClr val="tx1"/>
                </a:solidFill>
              </a:rPr>
              <a:t>	</a:t>
            </a:r>
            <a:r>
              <a:rPr lang="en" dirty="0">
                <a:solidFill>
                  <a:srgbClr val="62C0C0"/>
                </a:solidFill>
              </a:rPr>
              <a:t>Challenge 3:	</a:t>
            </a:r>
            <a:r>
              <a:rPr lang="en-US" dirty="0">
                <a:solidFill>
                  <a:srgbClr val="62C0C0"/>
                </a:solidFill>
              </a:rPr>
              <a:t>Use a Web Design System</a:t>
            </a:r>
          </a:p>
          <a:p>
            <a:pPr marL="0" indent="0" defTabSz="594769">
              <a:lnSpc>
                <a:spcPct val="100000"/>
              </a:lnSpc>
              <a:spcBef>
                <a:spcPts val="0"/>
              </a:spcBef>
              <a:buClr>
                <a:srgbClr val="262626"/>
              </a:buClr>
              <a:buSzPts val="2100"/>
              <a:buNone/>
            </a:pPr>
            <a:r>
              <a:rPr lang="en" dirty="0">
                <a:solidFill>
                  <a:srgbClr val="009999"/>
                </a:solidFill>
                <a:sym typeface="Wingdings" panose="05000000000000000000" pitchFamily="2" charset="2"/>
              </a:rPr>
              <a:t> </a:t>
            </a:r>
            <a:r>
              <a:rPr lang="en-US" dirty="0">
                <a:solidFill>
                  <a:schemeClr val="tx1"/>
                </a:solidFill>
              </a:rPr>
              <a:t>	</a:t>
            </a:r>
            <a:r>
              <a:rPr lang="en-US" dirty="0">
                <a:solidFill>
                  <a:srgbClr val="62C0C0"/>
                </a:solidFill>
              </a:rPr>
              <a:t>Challenge 4: 	Think about why we ask for a phone number</a:t>
            </a:r>
          </a:p>
          <a:p>
            <a:pPr marL="0" indent="0" defTabSz="594769">
              <a:lnSpc>
                <a:spcPct val="100000"/>
              </a:lnSpc>
              <a:spcBef>
                <a:spcPts val="0"/>
              </a:spcBef>
              <a:buClr>
                <a:srgbClr val="262626"/>
              </a:buClr>
              <a:buSzPts val="2100"/>
              <a:buNone/>
            </a:pPr>
            <a:r>
              <a:rPr lang="en" dirty="0">
                <a:solidFill>
                  <a:srgbClr val="009999"/>
                </a:solidFill>
                <a:sym typeface="Wingdings" panose="05000000000000000000" pitchFamily="2" charset="2"/>
              </a:rPr>
              <a:t> </a:t>
            </a:r>
            <a:r>
              <a:rPr lang="en" dirty="0">
                <a:solidFill>
                  <a:schemeClr val="tx1"/>
                </a:solidFill>
              </a:rPr>
              <a:t>	</a:t>
            </a:r>
            <a:r>
              <a:rPr lang="en" dirty="0">
                <a:solidFill>
                  <a:srgbClr val="62C0C0"/>
                </a:solidFill>
              </a:rPr>
              <a:t>Challenge 5:	Make a question protocol</a:t>
            </a:r>
            <a:endParaRPr dirty="0">
              <a:solidFill>
                <a:srgbClr val="62C0C0"/>
              </a:solidFill>
            </a:endParaRPr>
          </a:p>
          <a:p>
            <a:pPr marL="0" indent="0" defTabSz="594769">
              <a:lnSpc>
                <a:spcPct val="100000"/>
              </a:lnSpc>
              <a:spcBef>
                <a:spcPts val="0"/>
              </a:spcBef>
              <a:buClr>
                <a:srgbClr val="262626"/>
              </a:buClr>
              <a:buSzPts val="2100"/>
              <a:buNone/>
            </a:pPr>
            <a:r>
              <a:rPr lang="en" dirty="0">
                <a:solidFill>
                  <a:srgbClr val="009999"/>
                </a:solidFill>
                <a:sym typeface="Wingdings" panose="05000000000000000000" pitchFamily="2" charset="2"/>
              </a:rPr>
              <a:t> </a:t>
            </a:r>
            <a:r>
              <a:rPr lang="en" dirty="0">
                <a:solidFill>
                  <a:schemeClr val="tx1"/>
                </a:solidFill>
              </a:rPr>
              <a:t>	</a:t>
            </a:r>
            <a:r>
              <a:rPr lang="en" dirty="0">
                <a:solidFill>
                  <a:srgbClr val="62C0C0"/>
                </a:solidFill>
              </a:rPr>
              <a:t>Challenge 6:	Make a prototype</a:t>
            </a:r>
          </a:p>
          <a:p>
            <a:pPr marL="0" indent="0" defTabSz="594769">
              <a:lnSpc>
                <a:spcPct val="100000"/>
              </a:lnSpc>
              <a:spcBef>
                <a:spcPts val="0"/>
              </a:spcBef>
              <a:buClr>
                <a:srgbClr val="262626"/>
              </a:buClr>
              <a:buSzPts val="2100"/>
              <a:buNone/>
            </a:pPr>
            <a:r>
              <a:rPr lang="en" dirty="0">
                <a:solidFill>
                  <a:srgbClr val="009999"/>
                </a:solidFill>
                <a:sym typeface="Wingdings" panose="05000000000000000000" pitchFamily="2" charset="2"/>
              </a:rPr>
              <a:t> </a:t>
            </a:r>
            <a:r>
              <a:rPr lang="en" dirty="0">
                <a:solidFill>
                  <a:schemeClr val="tx1"/>
                </a:solidFill>
              </a:rPr>
              <a:t>	</a:t>
            </a:r>
            <a:r>
              <a:rPr lang="en" dirty="0">
                <a:solidFill>
                  <a:srgbClr val="62C0C0"/>
                </a:solidFill>
              </a:rPr>
              <a:t>Challenge 7:	Think about implementation (and code)</a:t>
            </a:r>
            <a:endParaRPr dirty="0">
              <a:solidFill>
                <a:srgbClr val="62C0C0"/>
              </a:solidFill>
            </a:endParaRPr>
          </a:p>
          <a:p>
            <a:pPr marL="0" indent="0" defTabSz="594769">
              <a:lnSpc>
                <a:spcPct val="100000"/>
              </a:lnSpc>
              <a:spcBef>
                <a:spcPts val="0"/>
              </a:spcBef>
              <a:buSzPts val="2100"/>
              <a:buNone/>
            </a:pPr>
            <a:r>
              <a:rPr lang="en" dirty="0">
                <a:solidFill>
                  <a:schemeClr val="tx1"/>
                </a:solidFill>
              </a:rPr>
              <a:t>	Wrap up</a:t>
            </a:r>
            <a:endParaRPr dirty="0">
              <a:solidFill>
                <a:schemeClr val="tx1"/>
              </a:solidFill>
            </a:endParaRPr>
          </a:p>
        </p:txBody>
      </p:sp>
    </p:spTree>
    <p:extLst>
      <p:ext uri="{BB962C8B-B14F-4D97-AF65-F5344CB8AC3E}">
        <p14:creationId xmlns:p14="http://schemas.microsoft.com/office/powerpoint/2010/main" val="33413132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70"/>
          <p:cNvSpPr txBox="1">
            <a:spLocks noGrp="1"/>
          </p:cNvSpPr>
          <p:nvPr>
            <p:ph type="title"/>
          </p:nvPr>
        </p:nvSpPr>
        <p:spPr>
          <a:xfrm>
            <a:off x="838200" y="365125"/>
            <a:ext cx="10515600" cy="1325563"/>
          </a:xfrm>
          <a:prstGeom prst="rect">
            <a:avLst/>
          </a:prstGeom>
          <a:noFill/>
          <a:ln>
            <a:noFill/>
          </a:ln>
        </p:spPr>
        <p:txBody>
          <a:bodyPr spcFirstLastPara="1" vert="horz" wrap="square" lIns="91433" tIns="45700" rIns="91433" bIns="45700" rtlCol="0" anchor="ctr" anchorCtr="0">
            <a:normAutofit/>
          </a:bodyPr>
          <a:lstStyle/>
          <a:p>
            <a:pPr>
              <a:spcBef>
                <a:spcPts val="0"/>
              </a:spcBef>
              <a:buClr>
                <a:srgbClr val="009999"/>
              </a:buClr>
              <a:buSzPts val="3300"/>
            </a:pPr>
            <a:r>
              <a:rPr lang="en"/>
              <a:t>A good form needs a lot of accessibility</a:t>
            </a:r>
            <a:endParaRPr/>
          </a:p>
        </p:txBody>
      </p:sp>
      <p:grpSp>
        <p:nvGrpSpPr>
          <p:cNvPr id="436" name="Google Shape;436;p70"/>
          <p:cNvGrpSpPr/>
          <p:nvPr/>
        </p:nvGrpSpPr>
        <p:grpSpPr>
          <a:xfrm>
            <a:off x="257236" y="2437661"/>
            <a:ext cx="10964125" cy="3195001"/>
            <a:chOff x="132198" y="578168"/>
            <a:chExt cx="10964125" cy="3195001"/>
          </a:xfrm>
        </p:grpSpPr>
        <p:sp>
          <p:nvSpPr>
            <p:cNvPr id="437" name="Google Shape;437;p70"/>
            <p:cNvSpPr/>
            <p:nvPr/>
          </p:nvSpPr>
          <p:spPr>
            <a:xfrm>
              <a:off x="1494050" y="578168"/>
              <a:ext cx="1887300" cy="1887300"/>
            </a:xfrm>
            <a:prstGeom prst="ellipse">
              <a:avLst/>
            </a:prstGeom>
            <a:solidFill>
              <a:srgbClr val="F2F2F2"/>
            </a:solidFill>
            <a:ln>
              <a:noFill/>
            </a:ln>
          </p:spPr>
          <p:txBody>
            <a:bodyPr spcFirstLastPara="1" wrap="square" lIns="91433" tIns="91433" rIns="91433" bIns="91433" anchor="ctr" anchorCtr="0">
              <a:noAutofit/>
            </a:bodyPr>
            <a:lstStyle/>
            <a:p>
              <a:endParaRPr sz="2400"/>
            </a:p>
          </p:txBody>
        </p:sp>
        <p:sp>
          <p:nvSpPr>
            <p:cNvPr id="438" name="Google Shape;438;p70"/>
            <p:cNvSpPr/>
            <p:nvPr/>
          </p:nvSpPr>
          <p:spPr>
            <a:xfrm>
              <a:off x="1896237" y="980356"/>
              <a:ext cx="1082700" cy="1082700"/>
            </a:xfrm>
            <a:prstGeom prst="rect">
              <a:avLst/>
            </a:prstGeom>
            <a:blipFill rotWithShape="1">
              <a:blip r:embed="rId3">
                <a:alphaModFix/>
              </a:blip>
              <a:stretch>
                <a:fillRect/>
              </a:stretch>
            </a:blipFill>
            <a:ln>
              <a:noFill/>
            </a:ln>
          </p:spPr>
          <p:txBody>
            <a:bodyPr spcFirstLastPara="1" wrap="square" lIns="91433" tIns="91433" rIns="91433" bIns="91433" anchor="ctr" anchorCtr="0">
              <a:noAutofit/>
            </a:bodyPr>
            <a:lstStyle/>
            <a:p>
              <a:endParaRPr sz="2400"/>
            </a:p>
          </p:txBody>
        </p:sp>
        <p:sp>
          <p:nvSpPr>
            <p:cNvPr id="439" name="Google Shape;439;p70"/>
            <p:cNvSpPr/>
            <p:nvPr/>
          </p:nvSpPr>
          <p:spPr>
            <a:xfrm>
              <a:off x="132198" y="3041879"/>
              <a:ext cx="3093750" cy="720000"/>
            </a:xfrm>
            <a:prstGeom prst="rect">
              <a:avLst/>
            </a:prstGeom>
            <a:noFill/>
            <a:ln>
              <a:noFill/>
            </a:ln>
          </p:spPr>
          <p:txBody>
            <a:bodyPr spcFirstLastPara="1" wrap="square" lIns="91433" tIns="91433" rIns="91433" bIns="91433" anchor="ctr" anchorCtr="0">
              <a:noAutofit/>
            </a:bodyPr>
            <a:lstStyle/>
            <a:p>
              <a:endParaRPr sz="2400"/>
            </a:p>
          </p:txBody>
        </p:sp>
        <p:sp>
          <p:nvSpPr>
            <p:cNvPr id="440" name="Google Shape;440;p70"/>
            <p:cNvSpPr txBox="1"/>
            <p:nvPr/>
          </p:nvSpPr>
          <p:spPr>
            <a:xfrm>
              <a:off x="845598" y="3041879"/>
              <a:ext cx="3093900" cy="720000"/>
            </a:xfrm>
            <a:prstGeom prst="rect">
              <a:avLst/>
            </a:prstGeom>
            <a:noFill/>
            <a:ln>
              <a:noFill/>
            </a:ln>
          </p:spPr>
          <p:txBody>
            <a:bodyPr spcFirstLastPara="1" wrap="square" lIns="0" tIns="0" rIns="0" bIns="0" anchor="t" anchorCtr="0">
              <a:noAutofit/>
            </a:bodyPr>
            <a:lstStyle/>
            <a:p>
              <a:pPr algn="ctr">
                <a:buClr>
                  <a:schemeClr val="dk1"/>
                </a:buClr>
                <a:buSzPts val="1800"/>
              </a:pPr>
              <a:r>
                <a:rPr lang="en" sz="2400">
                  <a:solidFill>
                    <a:schemeClr val="dk1"/>
                  </a:solidFill>
                  <a:latin typeface="Arial"/>
                  <a:ea typeface="Arial"/>
                  <a:cs typeface="Arial"/>
                  <a:sym typeface="Arial"/>
                </a:rPr>
                <a:t>Interaction design</a:t>
              </a:r>
              <a:endParaRPr sz="2400">
                <a:solidFill>
                  <a:schemeClr val="dk1"/>
                </a:solidFill>
                <a:latin typeface="Arial"/>
                <a:ea typeface="Arial"/>
                <a:cs typeface="Arial"/>
                <a:sym typeface="Arial"/>
              </a:endParaRPr>
            </a:p>
          </p:txBody>
        </p:sp>
        <p:sp>
          <p:nvSpPr>
            <p:cNvPr id="441" name="Google Shape;441;p70"/>
            <p:cNvSpPr/>
            <p:nvPr/>
          </p:nvSpPr>
          <p:spPr>
            <a:xfrm>
              <a:off x="5129206" y="578168"/>
              <a:ext cx="1887300" cy="1887300"/>
            </a:xfrm>
            <a:prstGeom prst="ellipse">
              <a:avLst/>
            </a:prstGeom>
            <a:solidFill>
              <a:srgbClr val="F2F2F2"/>
            </a:solidFill>
            <a:ln>
              <a:noFill/>
            </a:ln>
          </p:spPr>
          <p:txBody>
            <a:bodyPr spcFirstLastPara="1" wrap="square" lIns="91433" tIns="91433" rIns="91433" bIns="91433" anchor="ctr" anchorCtr="0">
              <a:noAutofit/>
            </a:bodyPr>
            <a:lstStyle/>
            <a:p>
              <a:endParaRPr sz="2400"/>
            </a:p>
          </p:txBody>
        </p:sp>
        <p:sp>
          <p:nvSpPr>
            <p:cNvPr id="442" name="Google Shape;442;p70"/>
            <p:cNvSpPr/>
            <p:nvPr/>
          </p:nvSpPr>
          <p:spPr>
            <a:xfrm>
              <a:off x="5531393" y="980356"/>
              <a:ext cx="1082700" cy="1082700"/>
            </a:xfrm>
            <a:prstGeom prst="rect">
              <a:avLst/>
            </a:prstGeom>
            <a:blipFill rotWithShape="1">
              <a:blip r:embed="rId4">
                <a:alphaModFix/>
              </a:blip>
              <a:stretch>
                <a:fillRect/>
              </a:stretch>
            </a:blipFill>
            <a:ln>
              <a:noFill/>
            </a:ln>
          </p:spPr>
          <p:txBody>
            <a:bodyPr spcFirstLastPara="1" wrap="square" lIns="91433" tIns="91433" rIns="91433" bIns="91433" anchor="ctr" anchorCtr="0">
              <a:noAutofit/>
            </a:bodyPr>
            <a:lstStyle/>
            <a:p>
              <a:endParaRPr sz="2400"/>
            </a:p>
          </p:txBody>
        </p:sp>
        <p:sp>
          <p:nvSpPr>
            <p:cNvPr id="443" name="Google Shape;443;p70"/>
            <p:cNvSpPr/>
            <p:nvPr/>
          </p:nvSpPr>
          <p:spPr>
            <a:xfrm>
              <a:off x="4365995" y="3041879"/>
              <a:ext cx="2099728" cy="720000"/>
            </a:xfrm>
            <a:prstGeom prst="rect">
              <a:avLst/>
            </a:prstGeom>
            <a:noFill/>
            <a:ln>
              <a:noFill/>
            </a:ln>
          </p:spPr>
          <p:txBody>
            <a:bodyPr spcFirstLastPara="1" wrap="square" lIns="91433" tIns="91433" rIns="91433" bIns="91433" anchor="ctr" anchorCtr="0">
              <a:noAutofit/>
            </a:bodyPr>
            <a:lstStyle/>
            <a:p>
              <a:endParaRPr sz="2400"/>
            </a:p>
          </p:txBody>
        </p:sp>
        <p:sp>
          <p:nvSpPr>
            <p:cNvPr id="444" name="Google Shape;444;p70"/>
            <p:cNvSpPr txBox="1"/>
            <p:nvPr/>
          </p:nvSpPr>
          <p:spPr>
            <a:xfrm>
              <a:off x="5079395" y="3041879"/>
              <a:ext cx="2099700" cy="720000"/>
            </a:xfrm>
            <a:prstGeom prst="rect">
              <a:avLst/>
            </a:prstGeom>
            <a:noFill/>
            <a:ln>
              <a:noFill/>
            </a:ln>
          </p:spPr>
          <p:txBody>
            <a:bodyPr spcFirstLastPara="1" wrap="square" lIns="0" tIns="0" rIns="0" bIns="0" anchor="t" anchorCtr="0">
              <a:noAutofit/>
            </a:bodyPr>
            <a:lstStyle/>
            <a:p>
              <a:pPr algn="ctr">
                <a:buClr>
                  <a:srgbClr val="000000"/>
                </a:buClr>
                <a:buSzPts val="1800"/>
              </a:pPr>
              <a:r>
                <a:rPr lang="en" sz="2400">
                  <a:solidFill>
                    <a:srgbClr val="000000"/>
                  </a:solidFill>
                  <a:latin typeface="Arial"/>
                  <a:ea typeface="Arial"/>
                  <a:cs typeface="Arial"/>
                  <a:sym typeface="Arial"/>
                </a:rPr>
                <a:t>Content design</a:t>
              </a:r>
              <a:endParaRPr sz="2400">
                <a:solidFill>
                  <a:srgbClr val="000000"/>
                </a:solidFill>
                <a:latin typeface="Arial"/>
                <a:ea typeface="Arial"/>
                <a:cs typeface="Arial"/>
                <a:sym typeface="Arial"/>
              </a:endParaRPr>
            </a:p>
          </p:txBody>
        </p:sp>
        <p:sp>
          <p:nvSpPr>
            <p:cNvPr id="445" name="Google Shape;445;p70"/>
            <p:cNvSpPr/>
            <p:nvPr/>
          </p:nvSpPr>
          <p:spPr>
            <a:xfrm>
              <a:off x="8764362" y="578168"/>
              <a:ext cx="1887300" cy="1887300"/>
            </a:xfrm>
            <a:prstGeom prst="ellipse">
              <a:avLst/>
            </a:prstGeom>
            <a:solidFill>
              <a:srgbClr val="F2F2F2"/>
            </a:solidFill>
            <a:ln>
              <a:noFill/>
            </a:ln>
          </p:spPr>
          <p:txBody>
            <a:bodyPr spcFirstLastPara="1" wrap="square" lIns="91433" tIns="91433" rIns="91433" bIns="91433" anchor="ctr" anchorCtr="0">
              <a:noAutofit/>
            </a:bodyPr>
            <a:lstStyle/>
            <a:p>
              <a:endParaRPr sz="2400"/>
            </a:p>
          </p:txBody>
        </p:sp>
        <p:sp>
          <p:nvSpPr>
            <p:cNvPr id="446" name="Google Shape;446;p70"/>
            <p:cNvSpPr/>
            <p:nvPr/>
          </p:nvSpPr>
          <p:spPr>
            <a:xfrm>
              <a:off x="9166550" y="980356"/>
              <a:ext cx="1082700" cy="1082700"/>
            </a:xfrm>
            <a:prstGeom prst="rect">
              <a:avLst/>
            </a:prstGeom>
            <a:blipFill rotWithShape="1">
              <a:blip r:embed="rId5">
                <a:alphaModFix/>
              </a:blip>
              <a:stretch>
                <a:fillRect/>
              </a:stretch>
            </a:blipFill>
            <a:ln>
              <a:noFill/>
            </a:ln>
          </p:spPr>
          <p:txBody>
            <a:bodyPr spcFirstLastPara="1" wrap="square" lIns="91433" tIns="91433" rIns="91433" bIns="91433" anchor="ctr" anchorCtr="0">
              <a:noAutofit/>
            </a:bodyPr>
            <a:lstStyle/>
            <a:p>
              <a:endParaRPr sz="2400"/>
            </a:p>
          </p:txBody>
        </p:sp>
        <p:sp>
          <p:nvSpPr>
            <p:cNvPr id="447" name="Google Shape;447;p70"/>
            <p:cNvSpPr/>
            <p:nvPr/>
          </p:nvSpPr>
          <p:spPr>
            <a:xfrm>
              <a:off x="7854523" y="3053169"/>
              <a:ext cx="2528429" cy="720000"/>
            </a:xfrm>
            <a:prstGeom prst="rect">
              <a:avLst/>
            </a:prstGeom>
            <a:noFill/>
            <a:ln>
              <a:noFill/>
            </a:ln>
          </p:spPr>
          <p:txBody>
            <a:bodyPr spcFirstLastPara="1" wrap="square" lIns="91433" tIns="91433" rIns="91433" bIns="91433" anchor="ctr" anchorCtr="0">
              <a:noAutofit/>
            </a:bodyPr>
            <a:lstStyle/>
            <a:p>
              <a:endParaRPr sz="2400"/>
            </a:p>
          </p:txBody>
        </p:sp>
        <p:sp>
          <p:nvSpPr>
            <p:cNvPr id="448" name="Google Shape;448;p70"/>
            <p:cNvSpPr txBox="1"/>
            <p:nvPr/>
          </p:nvSpPr>
          <p:spPr>
            <a:xfrm>
              <a:off x="8567923" y="3053169"/>
              <a:ext cx="2528400" cy="720000"/>
            </a:xfrm>
            <a:prstGeom prst="rect">
              <a:avLst/>
            </a:prstGeom>
            <a:noFill/>
            <a:ln>
              <a:noFill/>
            </a:ln>
          </p:spPr>
          <p:txBody>
            <a:bodyPr spcFirstLastPara="1" wrap="square" lIns="0" tIns="0" rIns="0" bIns="0" anchor="t" anchorCtr="0">
              <a:noAutofit/>
            </a:bodyPr>
            <a:lstStyle/>
            <a:p>
              <a:pPr algn="ctr">
                <a:buClr>
                  <a:srgbClr val="000000"/>
                </a:buClr>
                <a:buSzPts val="1800"/>
              </a:pPr>
              <a:r>
                <a:rPr lang="en" sz="2400">
                  <a:solidFill>
                    <a:srgbClr val="000000"/>
                  </a:solidFill>
                  <a:latin typeface="Arial"/>
                  <a:ea typeface="Arial"/>
                  <a:cs typeface="Arial"/>
                  <a:sym typeface="Arial"/>
                </a:rPr>
                <a:t>Service design</a:t>
              </a:r>
              <a:endParaRPr sz="2400">
                <a:solidFill>
                  <a:srgbClr val="000000"/>
                </a:solidFill>
                <a:latin typeface="Arial"/>
                <a:ea typeface="Arial"/>
                <a:cs typeface="Arial"/>
                <a:sym typeface="Arial"/>
              </a:endParaRPr>
            </a:p>
          </p:txBody>
        </p:sp>
      </p:gr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814923" y="295593"/>
            <a:ext cx="11023639" cy="1143000"/>
          </a:xfrm>
        </p:spPr>
        <p:txBody>
          <a:bodyPr/>
          <a:lstStyle/>
          <a:p>
            <a:r>
              <a:rPr lang="en-US" dirty="0"/>
              <a:t>Ask us questions: Caroline Jarrett and Vicky </a:t>
            </a:r>
            <a:r>
              <a:rPr lang="en-US" dirty="0" err="1"/>
              <a:t>Teinaki</a:t>
            </a:r>
            <a:endParaRPr lang="en-US" dirty="0"/>
          </a:p>
        </p:txBody>
      </p:sp>
      <p:sp>
        <p:nvSpPr>
          <p:cNvPr id="5" name="Content Placeholder 4">
            <a:extLst>
              <a:ext uri="{FF2B5EF4-FFF2-40B4-BE49-F238E27FC236}">
                <a16:creationId xmlns:a16="http://schemas.microsoft.com/office/drawing/2014/main" id="{2A331A1A-F984-4CD0-B6B5-2FA15A756A22}"/>
              </a:ext>
            </a:extLst>
          </p:cNvPr>
          <p:cNvSpPr>
            <a:spLocks noGrp="1"/>
          </p:cNvSpPr>
          <p:nvPr>
            <p:ph idx="1"/>
          </p:nvPr>
        </p:nvSpPr>
        <p:spPr>
          <a:xfrm>
            <a:off x="838200" y="1825625"/>
            <a:ext cx="4502285" cy="1335864"/>
          </a:xfrm>
        </p:spPr>
        <p:txBody>
          <a:bodyPr/>
          <a:lstStyle/>
          <a:p>
            <a:pPr marL="0" indent="0">
              <a:buNone/>
            </a:pPr>
            <a:r>
              <a:rPr lang="en-GB" sz="2000" dirty="0"/>
              <a:t>Social media @cjforms</a:t>
            </a:r>
          </a:p>
          <a:p>
            <a:pPr marL="0" indent="0">
              <a:buNone/>
            </a:pPr>
            <a:r>
              <a:rPr lang="en-GB" sz="2000" dirty="0">
                <a:hlinkClick r:id="rId3"/>
              </a:rPr>
              <a:t>caroline.jarrett@effortmark.co.uk</a:t>
            </a:r>
            <a:endParaRPr lang="en-GB" sz="2000" dirty="0"/>
          </a:p>
          <a:p>
            <a:pPr marL="0" indent="0">
              <a:buNone/>
            </a:pPr>
            <a:r>
              <a:rPr lang="en-GB" sz="2000" dirty="0"/>
              <a:t>www.effortmark.co.uk</a:t>
            </a:r>
            <a:endParaRPr lang="en-GB" dirty="0"/>
          </a:p>
          <a:p>
            <a:endParaRPr lang="en-GB" dirty="0"/>
          </a:p>
        </p:txBody>
      </p:sp>
      <p:pic>
        <p:nvPicPr>
          <p:cNvPr id="11" name="Picture 10" descr="Cover of &quot;Surveys that work: A practical guide to designing better surveys&quot; by Caroline Jarrett, published by Rosenfeld Media">
            <a:extLst>
              <a:ext uri="{FF2B5EF4-FFF2-40B4-BE49-F238E27FC236}">
                <a16:creationId xmlns:a16="http://schemas.microsoft.com/office/drawing/2014/main" id="{E09645E5-90EA-47BA-9214-5774C717B9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9765" y="3185071"/>
            <a:ext cx="1842618" cy="2763929"/>
          </a:xfrm>
          <a:prstGeom prst="rect">
            <a:avLst/>
          </a:prstGeom>
          <a:ln>
            <a:solidFill>
              <a:schemeClr val="accent1"/>
            </a:solidFill>
          </a:ln>
        </p:spPr>
      </p:pic>
      <p:sp>
        <p:nvSpPr>
          <p:cNvPr id="2" name="Content Placeholder 4">
            <a:extLst>
              <a:ext uri="{FF2B5EF4-FFF2-40B4-BE49-F238E27FC236}">
                <a16:creationId xmlns:a16="http://schemas.microsoft.com/office/drawing/2014/main" id="{A1A456C5-80A3-705A-45E3-174E16EFBED5}"/>
              </a:ext>
            </a:extLst>
          </p:cNvPr>
          <p:cNvSpPr txBox="1">
            <a:spLocks/>
          </p:cNvSpPr>
          <p:nvPr/>
        </p:nvSpPr>
        <p:spPr>
          <a:xfrm>
            <a:off x="6681281" y="1765864"/>
            <a:ext cx="4502285" cy="133586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dirty="0"/>
              <a:t>Social media @vickytnz</a:t>
            </a:r>
            <a:endParaRPr lang="en-GB" sz="2000"/>
          </a:p>
          <a:p>
            <a:pPr marL="0" indent="0">
              <a:buNone/>
            </a:pPr>
            <a:r>
              <a:rPr lang="en-GB" sz="2000" dirty="0">
                <a:latin typeface="Arial"/>
                <a:cs typeface="Arial"/>
                <a:hlinkClick r:id="rId5"/>
              </a:rPr>
              <a:t>Vicky@VickyTeinaki.com</a:t>
            </a:r>
            <a:r>
              <a:rPr lang="en-GB" sz="2000" dirty="0">
                <a:latin typeface="Arial"/>
                <a:cs typeface="Arial"/>
              </a:rPr>
              <a:t> </a:t>
            </a:r>
            <a:endParaRPr lang="en-GB" sz="2000">
              <a:latin typeface="Arial"/>
              <a:cs typeface="Arial"/>
            </a:endParaRPr>
          </a:p>
          <a:p>
            <a:pPr marL="0" indent="0">
              <a:buNone/>
            </a:pPr>
            <a:r>
              <a:rPr lang="en-GB" sz="2000" dirty="0">
                <a:latin typeface="Arial"/>
                <a:cs typeface="Arial"/>
              </a:rPr>
              <a:t>www.VickyTeinaki.com  </a:t>
            </a:r>
            <a:endParaRPr lang="en-GB" sz="2000"/>
          </a:p>
        </p:txBody>
      </p:sp>
      <p:pic>
        <p:nvPicPr>
          <p:cNvPr id="3" name="Picture 14" descr="Book cover: &quot;Forms that work&quot;">
            <a:extLst>
              <a:ext uri="{FF2B5EF4-FFF2-40B4-BE49-F238E27FC236}">
                <a16:creationId xmlns:a16="http://schemas.microsoft.com/office/drawing/2014/main" id="{EE82AC35-B4F7-4660-9EA4-8EF20780E566}"/>
              </a:ext>
            </a:extLst>
          </p:cNvPr>
          <p:cNvPicPr>
            <a:picLocks noChangeAspect="1" noChangeArrowheads="1"/>
          </p:cNvPicPr>
          <p:nvPr/>
        </p:nvPicPr>
        <p:blipFill>
          <a:blip r:embed="rId6" cstate="print"/>
          <a:srcRect/>
          <a:stretch>
            <a:fillRect/>
          </a:stretch>
        </p:blipFill>
        <p:spPr bwMode="auto">
          <a:xfrm>
            <a:off x="6759940" y="3185071"/>
            <a:ext cx="2205876" cy="2714074"/>
          </a:xfrm>
          <a:prstGeom prst="rect">
            <a:avLst/>
          </a:prstGeom>
          <a:noFill/>
          <a:ln w="9525">
            <a:noFill/>
            <a:miter lim="800000"/>
            <a:headEnd/>
            <a:tailEnd/>
          </a:ln>
        </p:spPr>
      </p:pic>
    </p:spTree>
    <p:extLst>
      <p:ext uri="{BB962C8B-B14F-4D97-AF65-F5344CB8AC3E}">
        <p14:creationId xmlns:p14="http://schemas.microsoft.com/office/powerpoint/2010/main" val="4174500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3EC93-9CC9-052F-E212-F1351D4C7CA7}"/>
              </a:ext>
            </a:extLst>
          </p:cNvPr>
          <p:cNvSpPr>
            <a:spLocks noGrp="1"/>
          </p:cNvSpPr>
          <p:nvPr>
            <p:ph type="title"/>
          </p:nvPr>
        </p:nvSpPr>
        <p:spPr/>
        <p:txBody>
          <a:bodyPr/>
          <a:lstStyle/>
          <a:p>
            <a:r>
              <a:rPr lang="en-GB" dirty="0"/>
              <a:t>Today we are all going to be Pat</a:t>
            </a:r>
          </a:p>
        </p:txBody>
      </p:sp>
      <p:sp>
        <p:nvSpPr>
          <p:cNvPr id="6" name="TextBox 5">
            <a:extLst>
              <a:ext uri="{FF2B5EF4-FFF2-40B4-BE49-F238E27FC236}">
                <a16:creationId xmlns:a16="http://schemas.microsoft.com/office/drawing/2014/main" id="{33FC4378-FA1F-06BB-0664-27E6DFE2AAEF}"/>
              </a:ext>
            </a:extLst>
          </p:cNvPr>
          <p:cNvSpPr txBox="1"/>
          <p:nvPr/>
        </p:nvSpPr>
        <p:spPr>
          <a:xfrm>
            <a:off x="6293796" y="5476672"/>
            <a:ext cx="3151761" cy="369332"/>
          </a:xfrm>
          <a:prstGeom prst="rect">
            <a:avLst/>
          </a:prstGeom>
          <a:noFill/>
        </p:spPr>
        <p:txBody>
          <a:bodyPr wrap="square" rtlCol="0">
            <a:spAutoFit/>
          </a:bodyPr>
          <a:lstStyle/>
          <a:p>
            <a:endParaRPr lang="en-GB" dirty="0"/>
          </a:p>
        </p:txBody>
      </p:sp>
      <p:pic>
        <p:nvPicPr>
          <p:cNvPr id="4" name="Google Shape;354;p58" descr="pencil signifying an exercise for participants to complete">
            <a:extLst>
              <a:ext uri="{FF2B5EF4-FFF2-40B4-BE49-F238E27FC236}">
                <a16:creationId xmlns:a16="http://schemas.microsoft.com/office/drawing/2014/main" id="{45EFF883-080D-2C08-2BBC-1ED6EB5828B4}"/>
              </a:ext>
            </a:extLst>
          </p:cNvPr>
          <p:cNvPicPr preferRelativeResize="0"/>
          <p:nvPr/>
        </p:nvPicPr>
        <p:blipFill rotWithShape="1">
          <a:blip r:embed="rId2">
            <a:alphaModFix/>
          </a:blip>
          <a:srcRect/>
          <a:stretch/>
        </p:blipFill>
        <p:spPr>
          <a:xfrm>
            <a:off x="10014101" y="4891087"/>
            <a:ext cx="1681163" cy="1703388"/>
          </a:xfrm>
          <a:prstGeom prst="rect">
            <a:avLst/>
          </a:prstGeom>
          <a:noFill/>
          <a:ln>
            <a:noFill/>
          </a:ln>
        </p:spPr>
      </p:pic>
      <p:sp>
        <p:nvSpPr>
          <p:cNvPr id="5" name="TextBox 4">
            <a:extLst>
              <a:ext uri="{FF2B5EF4-FFF2-40B4-BE49-F238E27FC236}">
                <a16:creationId xmlns:a16="http://schemas.microsoft.com/office/drawing/2014/main" id="{E5FBDC3D-113F-925B-3D22-C71C42C4EC7B}"/>
              </a:ext>
            </a:extLst>
          </p:cNvPr>
          <p:cNvSpPr txBox="1"/>
          <p:nvPr/>
        </p:nvSpPr>
        <p:spPr>
          <a:xfrm>
            <a:off x="742950" y="1591047"/>
            <a:ext cx="11353799" cy="2597827"/>
          </a:xfrm>
          <a:prstGeom prst="rect">
            <a:avLst/>
          </a:prstGeom>
          <a:noFill/>
        </p:spPr>
        <p:txBody>
          <a:bodyPr wrap="square" rtlCol="0">
            <a:spAutoFit/>
          </a:bodyPr>
          <a:lstStyle/>
          <a:p>
            <a:pPr defTabSz="2689225">
              <a:lnSpc>
                <a:spcPct val="150000"/>
              </a:lnSpc>
              <a:tabLst>
                <a:tab pos="2422525" algn="l"/>
              </a:tabLst>
            </a:pPr>
            <a:r>
              <a:rPr lang="en-GB" sz="2800" dirty="0"/>
              <a:t>Today 	Pat		</a:t>
            </a:r>
          </a:p>
          <a:p>
            <a:pPr defTabSz="2689225">
              <a:lnSpc>
                <a:spcPct val="150000"/>
              </a:lnSpc>
              <a:tabLst>
                <a:tab pos="2422525" algn="l"/>
              </a:tabLst>
            </a:pPr>
            <a:r>
              <a:rPr lang="en-GB" sz="2800" dirty="0"/>
              <a:t>decided to	find out how to pay a parking ticket in Edinburgh	</a:t>
            </a:r>
            <a:br>
              <a:rPr lang="en-GB" sz="2800" dirty="0"/>
            </a:br>
            <a:r>
              <a:rPr lang="en-GB" sz="2800" dirty="0"/>
              <a:t>because	the actual ticket has gone missing</a:t>
            </a:r>
          </a:p>
          <a:p>
            <a:pPr defTabSz="2689225">
              <a:lnSpc>
                <a:spcPct val="150000"/>
              </a:lnSpc>
              <a:tabLst>
                <a:tab pos="2422525" algn="l"/>
              </a:tabLst>
            </a:pPr>
            <a:r>
              <a:rPr lang="en-GB" sz="2800" dirty="0"/>
              <a:t>Optional: what adjective would you guess applies to Pat?</a:t>
            </a:r>
          </a:p>
        </p:txBody>
      </p:sp>
    </p:spTree>
    <p:extLst>
      <p:ext uri="{BB962C8B-B14F-4D97-AF65-F5344CB8AC3E}">
        <p14:creationId xmlns:p14="http://schemas.microsoft.com/office/powerpoint/2010/main" val="4232165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3EC93-9CC9-052F-E212-F1351D4C7CA7}"/>
              </a:ext>
            </a:extLst>
          </p:cNvPr>
          <p:cNvSpPr>
            <a:spLocks noGrp="1"/>
          </p:cNvSpPr>
          <p:nvPr>
            <p:ph type="title"/>
          </p:nvPr>
        </p:nvSpPr>
        <p:spPr/>
        <p:txBody>
          <a:bodyPr/>
          <a:lstStyle/>
          <a:p>
            <a:r>
              <a:rPr lang="en-GB" dirty="0"/>
              <a:t>Now let’s try the task </a:t>
            </a:r>
          </a:p>
        </p:txBody>
      </p:sp>
      <p:sp>
        <p:nvSpPr>
          <p:cNvPr id="3" name="Content Placeholder 2">
            <a:extLst>
              <a:ext uri="{FF2B5EF4-FFF2-40B4-BE49-F238E27FC236}">
                <a16:creationId xmlns:a16="http://schemas.microsoft.com/office/drawing/2014/main" id="{A1C34129-959C-F144-5095-644B2D4EED83}"/>
              </a:ext>
            </a:extLst>
          </p:cNvPr>
          <p:cNvSpPr>
            <a:spLocks noGrp="1"/>
          </p:cNvSpPr>
          <p:nvPr>
            <p:ph idx="1"/>
          </p:nvPr>
        </p:nvSpPr>
        <p:spPr/>
        <p:txBody>
          <a:bodyPr/>
          <a:lstStyle/>
          <a:p>
            <a:r>
              <a:rPr lang="en-GB" dirty="0"/>
              <a:t>Follow along as Pat tries to pay without the ticket</a:t>
            </a:r>
          </a:p>
          <a:p>
            <a:r>
              <a:rPr lang="en-GB" dirty="0"/>
              <a:t>Keep a note of which page(s) on the website are the form</a:t>
            </a:r>
          </a:p>
        </p:txBody>
      </p:sp>
      <p:pic>
        <p:nvPicPr>
          <p:cNvPr id="4" name="Google Shape;354;p58" descr="pencil signifying an exercise for participants to complete">
            <a:extLst>
              <a:ext uri="{FF2B5EF4-FFF2-40B4-BE49-F238E27FC236}">
                <a16:creationId xmlns:a16="http://schemas.microsoft.com/office/drawing/2014/main" id="{A22F619F-C4A1-42CC-4C78-4D8A10028584}"/>
              </a:ext>
            </a:extLst>
          </p:cNvPr>
          <p:cNvPicPr preferRelativeResize="0"/>
          <p:nvPr/>
        </p:nvPicPr>
        <p:blipFill rotWithShape="1">
          <a:blip r:embed="rId2">
            <a:alphaModFix/>
          </a:blip>
          <a:srcRect/>
          <a:stretch/>
        </p:blipFill>
        <p:spPr>
          <a:xfrm>
            <a:off x="10014101" y="4891087"/>
            <a:ext cx="1681163" cy="1703388"/>
          </a:xfrm>
          <a:prstGeom prst="rect">
            <a:avLst/>
          </a:prstGeom>
          <a:noFill/>
          <a:ln>
            <a:noFill/>
          </a:ln>
        </p:spPr>
      </p:pic>
    </p:spTree>
    <p:extLst>
      <p:ext uri="{BB962C8B-B14F-4D97-AF65-F5344CB8AC3E}">
        <p14:creationId xmlns:p14="http://schemas.microsoft.com/office/powerpoint/2010/main" val="463386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8"/>
          <p:cNvSpPr txBox="1">
            <a:spLocks noGrp="1"/>
          </p:cNvSpPr>
          <p:nvPr>
            <p:ph type="title"/>
          </p:nvPr>
        </p:nvSpPr>
        <p:spPr>
          <a:xfrm>
            <a:off x="839789" y="457200"/>
            <a:ext cx="3557114" cy="1600200"/>
          </a:xfrm>
          <a:prstGeom prst="rect">
            <a:avLst/>
          </a:prstGeom>
          <a:noFill/>
          <a:ln>
            <a:noFill/>
          </a:ln>
        </p:spPr>
        <p:txBody>
          <a:bodyPr spcFirstLastPara="1" vert="horz" wrap="square" lIns="91433" tIns="45700" rIns="91433" bIns="45700" rtlCol="0" anchor="b" anchorCtr="0">
            <a:normAutofit/>
          </a:bodyPr>
          <a:lstStyle/>
          <a:p>
            <a:pPr>
              <a:spcBef>
                <a:spcPts val="0"/>
              </a:spcBef>
              <a:buClr>
                <a:srgbClr val="009999"/>
              </a:buClr>
              <a:buSzPts val="2400"/>
            </a:pPr>
            <a:r>
              <a:rPr lang="en" dirty="0"/>
              <a:t>Is this (page 1) a form?</a:t>
            </a:r>
            <a:endParaRPr dirty="0"/>
          </a:p>
        </p:txBody>
      </p:sp>
      <p:pic>
        <p:nvPicPr>
          <p:cNvPr id="3" name="Picture 2" descr="Screenshot of a search on Microsoft Bing for &quot;pay ediburgh parking ticket' (there is the typo in the search).&#10;&#10;The first result is from the City of Edinburgh Council and links to 'Pay parking tickets and bus lane charge notices' with a summary of the options about how to pay below it">
            <a:extLst>
              <a:ext uri="{FF2B5EF4-FFF2-40B4-BE49-F238E27FC236}">
                <a16:creationId xmlns:a16="http://schemas.microsoft.com/office/drawing/2014/main" id="{EF9C88A0-0003-ABB1-5F2C-BF8DA5D0F8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1609" y="0"/>
            <a:ext cx="4901136" cy="6858000"/>
          </a:xfrm>
          <a:prstGeom prst="rect">
            <a:avLst/>
          </a:prstGeom>
          <a:ln>
            <a:solidFill>
              <a:schemeClr val="accent1"/>
            </a:solidFill>
          </a:ln>
        </p:spPr>
      </p:pic>
    </p:spTree>
    <p:extLst>
      <p:ext uri="{BB962C8B-B14F-4D97-AF65-F5344CB8AC3E}">
        <p14:creationId xmlns:p14="http://schemas.microsoft.com/office/powerpoint/2010/main" val="21222350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TotalTime>
  <Words>3090</Words>
  <Application>Microsoft Office PowerPoint</Application>
  <PresentationFormat>Widescreen</PresentationFormat>
  <Paragraphs>370</Paragraphs>
  <Slides>67</Slides>
  <Notes>49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67</vt:i4>
      </vt:variant>
    </vt:vector>
  </HeadingPairs>
  <TitlesOfParts>
    <vt:vector size="72" baseType="lpstr">
      <vt:lpstr>Arial</vt:lpstr>
      <vt:lpstr>Arial Narrow</vt:lpstr>
      <vt:lpstr>Calibri</vt:lpstr>
      <vt:lpstr>Wingdings</vt:lpstr>
      <vt:lpstr>Office Theme</vt:lpstr>
      <vt:lpstr>Creating truly accessible forms</vt:lpstr>
      <vt:lpstr>Let’s introduce ourselves</vt:lpstr>
      <vt:lpstr>Ladies that UX Brighton ran a great in-person event</vt:lpstr>
      <vt:lpstr>Agenda</vt:lpstr>
      <vt:lpstr>We’re going to try a form</vt:lpstr>
      <vt:lpstr>Before we look at any form, decide on a person</vt:lpstr>
      <vt:lpstr>Today we are all going to be Pat</vt:lpstr>
      <vt:lpstr>Now let’s try the task </vt:lpstr>
      <vt:lpstr>Is this (page 1) a form?</vt:lpstr>
      <vt:lpstr>Is page 2 a form?</vt:lpstr>
      <vt:lpstr>Is page 3 a form?</vt:lpstr>
      <vt:lpstr>Is page 4 a form?</vt:lpstr>
      <vt:lpstr>Is page 5 a form?</vt:lpstr>
      <vt:lpstr>Which page(s) were the form? </vt:lpstr>
      <vt:lpstr>We know a form when we see it</vt:lpstr>
      <vt:lpstr>A good form needs a lot of accessibility</vt:lpstr>
      <vt:lpstr>PowerPoint Presentation</vt:lpstr>
      <vt:lpstr>The form has an accessibility statement</vt:lpstr>
      <vt:lpstr>Let’s have a look at the accessibility statement</vt:lpstr>
      <vt:lpstr>PowerPoint Presentation</vt:lpstr>
      <vt:lpstr>Today’s focus is one specific question</vt:lpstr>
      <vt:lpstr>Think about services and phone numbers</vt:lpstr>
      <vt:lpstr>Share your thoughts about phones</vt:lpstr>
      <vt:lpstr>Agenda</vt:lpstr>
      <vt:lpstr>Challenge 1: Think about types of disability </vt:lpstr>
      <vt:lpstr>Consider permanent, temporary, and  situational disabilities</vt:lpstr>
      <vt:lpstr>Keep ONE person in mind for this workshop</vt:lpstr>
      <vt:lpstr>Agenda</vt:lpstr>
      <vt:lpstr>Challenge 2:   Use the Web Content Accessibility Guidelines</vt:lpstr>
      <vt:lpstr>This tutorial is mostly about interaction design, with a bit of content design</vt:lpstr>
      <vt:lpstr>There is a bit of service design there</vt:lpstr>
      <vt:lpstr>Agenda</vt:lpstr>
      <vt:lpstr>Challenge 3:   Use a Web Design System</vt:lpstr>
      <vt:lpstr>What did you find in the design systems?</vt:lpstr>
      <vt:lpstr>The Scottish design system has this advice</vt:lpstr>
      <vt:lpstr>USDS has a pattern specifically about phone numbers</vt:lpstr>
      <vt:lpstr>The accessibility guidance is OK, but doesn’t help someone who can’t use a phone at all  What about the person you’re thinking about? </vt:lpstr>
      <vt:lpstr>We have been told to think about service design</vt:lpstr>
      <vt:lpstr>Agenda</vt:lpstr>
      <vt:lpstr>Challenge 4:  Think about why we ask for a phone number</vt:lpstr>
      <vt:lpstr>Phone numbers are for more than conversation</vt:lpstr>
      <vt:lpstr>Agenda</vt:lpstr>
      <vt:lpstr>A question protocol is a list of all the questions</vt:lpstr>
      <vt:lpstr>Question protocols are in the GOV.UK Service Manual</vt:lpstr>
      <vt:lpstr>The Scottish government also has question protocols</vt:lpstr>
      <vt:lpstr>The Irish government has question protocols too</vt:lpstr>
      <vt:lpstr>A question protocol keeps track of each question</vt:lpstr>
      <vt:lpstr>An example of an entry in my question protocol</vt:lpstr>
      <vt:lpstr>Sometimes questions linger past their usefulness</vt:lpstr>
      <vt:lpstr>We have some more information on the scenario</vt:lpstr>
      <vt:lpstr>Challenge 5:  Let’s make an entry for phone number</vt:lpstr>
      <vt:lpstr>Agenda</vt:lpstr>
      <vt:lpstr>Challenge 6:  Make a prototype – in pairs or threes</vt:lpstr>
      <vt:lpstr>Challenge 6:  Test your prototypes</vt:lpstr>
      <vt:lpstr>Consider* a filter question to introduce the topic</vt:lpstr>
      <vt:lpstr>Consider* a filter question to introduce the topic</vt:lpstr>
      <vt:lpstr>It’s worth putting extra effort into ‘easy’ questions</vt:lpstr>
      <vt:lpstr>Users want to know why you want to know</vt:lpstr>
      <vt:lpstr>Forgiving interaction design really matters, too</vt:lpstr>
      <vt:lpstr>Please help us: people with dyscalculia</vt:lpstr>
      <vt:lpstr>PowerPoint Presentation</vt:lpstr>
      <vt:lpstr>Agenda</vt:lpstr>
      <vt:lpstr>Code must work correctly, too</vt:lpstr>
      <vt:lpstr>Adam Liptrot’s  pattern checker is a massive help</vt:lpstr>
      <vt:lpstr>Agenda</vt:lpstr>
      <vt:lpstr>A good form needs a lot of accessibility</vt:lpstr>
      <vt:lpstr>Ask us questions: Caroline Jarrett and Vicky Teinaki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Jarrett</dc:creator>
  <cp:lastModifiedBy>jane matthews</cp:lastModifiedBy>
  <cp:revision>483</cp:revision>
  <dcterms:created xsi:type="dcterms:W3CDTF">2022-02-02T17:07:05Z</dcterms:created>
  <dcterms:modified xsi:type="dcterms:W3CDTF">2024-09-23T09:35:13Z</dcterms:modified>
</cp:coreProperties>
</file>